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1"/>
  </p:sldMasterIdLst>
  <p:sldIdLst>
    <p:sldId id="256" r:id="rId2"/>
    <p:sldId id="258" r:id="rId3"/>
    <p:sldId id="262" r:id="rId4"/>
    <p:sldId id="270" r:id="rId5"/>
    <p:sldId id="264" r:id="rId6"/>
    <p:sldId id="269" r:id="rId7"/>
    <p:sldId id="268" r:id="rId8"/>
    <p:sldId id="265" r:id="rId9"/>
    <p:sldId id="266" r:id="rId10"/>
    <p:sldId id="267" r:id="rId11"/>
    <p:sldId id="299" r:id="rId12"/>
    <p:sldId id="271" r:id="rId13"/>
    <p:sldId id="282" r:id="rId14"/>
    <p:sldId id="272" r:id="rId15"/>
    <p:sldId id="274" r:id="rId16"/>
    <p:sldId id="273" r:id="rId17"/>
    <p:sldId id="301" r:id="rId18"/>
    <p:sldId id="275" r:id="rId19"/>
    <p:sldId id="284" r:id="rId20"/>
    <p:sldId id="276" r:id="rId21"/>
    <p:sldId id="277" r:id="rId22"/>
    <p:sldId id="286" r:id="rId23"/>
    <p:sldId id="285" r:id="rId24"/>
    <p:sldId id="290" r:id="rId25"/>
    <p:sldId id="288" r:id="rId26"/>
    <p:sldId id="289" r:id="rId27"/>
    <p:sldId id="278" r:id="rId28"/>
    <p:sldId id="302" r:id="rId29"/>
    <p:sldId id="291" r:id="rId30"/>
    <p:sldId id="292" r:id="rId31"/>
    <p:sldId id="294" r:id="rId32"/>
    <p:sldId id="293" r:id="rId33"/>
    <p:sldId id="279" r:id="rId34"/>
    <p:sldId id="295" r:id="rId35"/>
    <p:sldId id="303" r:id="rId36"/>
    <p:sldId id="296" r:id="rId37"/>
    <p:sldId id="297" r:id="rId38"/>
    <p:sldId id="280" r:id="rId39"/>
    <p:sldId id="281" r:id="rId40"/>
    <p:sldId id="304" r:id="rId41"/>
    <p:sldId id="305" r:id="rId42"/>
    <p:sldId id="306" r:id="rId43"/>
    <p:sldId id="307" r:id="rId44"/>
    <p:sldId id="308" r:id="rId45"/>
    <p:sldId id="261"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13"/>
  </p:normalViewPr>
  <p:slideViewPr>
    <p:cSldViewPr snapToGrid="0" snapToObjects="1">
      <p:cViewPr>
        <p:scale>
          <a:sx n="80" d="100"/>
          <a:sy n="80" d="100"/>
        </p:scale>
        <p:origin x="784" y="10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439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819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158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8508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7178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845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626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7272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881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9246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9335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1005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4997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76328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0363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82935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96075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7/8/18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747662"/>
      </p:ext>
    </p:extLst>
  </p:cSld>
  <p:clrMap bg1="dk1" tx1="lt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s://www.youtube.com/watch?v=XirAUvS_29I" TargetMode="Externa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hyperlink" Target="https://www.youtube.com/watch?v=VDf00z8sMFw" TargetMode="External"/><Relationship Id="rId5"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hyperlink" Target="https://www.youtube.com/watch?v=QeAp3CuGjk8&amp;feature=youtu.be"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uBqohRu2RRk" TargetMode="Externa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0cKJr3-bJg4" TargetMode="Externa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ck12.org/c/biology/water" TargetMode="External"/><Relationship Id="rId3" Type="http://schemas.openxmlformats.org/officeDocument/2006/relationships/hyperlink" Target="https://www.ck12.org/c/earth-science/temperatur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z5G4NCwWUxY" TargetMode="External"/><Relationship Id="rId3"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 Id="rId3" Type="http://schemas.openxmlformats.org/officeDocument/2006/relationships/image" Target="../media/image4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hyperlink" Target="http://www.nextgenscience.org/pe/4-ps3-2-energy" TargetMode="External"/><Relationship Id="rId4" Type="http://schemas.openxmlformats.org/officeDocument/2006/relationships/hyperlink" Target="http://www.nextgenscience.org/pe/5-ps1-1-matter-and-its-interactions" TargetMode="External"/><Relationship Id="rId1" Type="http://schemas.openxmlformats.org/officeDocument/2006/relationships/slideLayout" Target="../slideLayouts/slideLayout7.xml"/><Relationship Id="rId2" Type="http://schemas.openxmlformats.org/officeDocument/2006/relationships/hyperlink" Target="http://www.nextgenscience.org/pe/3-ess2-1-earths-system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584" y="287592"/>
            <a:ext cx="8972231" cy="4710060"/>
          </a:xfrm>
          <a:prstGeom prst="rect">
            <a:avLst/>
          </a:prstGeom>
        </p:spPr>
      </p:pic>
      <p:sp>
        <p:nvSpPr>
          <p:cNvPr id="2" name="Title 1"/>
          <p:cNvSpPr>
            <a:spLocks noGrp="1"/>
          </p:cNvSpPr>
          <p:nvPr>
            <p:ph type="ctrTitle"/>
          </p:nvPr>
        </p:nvSpPr>
        <p:spPr/>
        <p:txBody>
          <a:bodyPr>
            <a:normAutofit/>
          </a:bodyPr>
          <a:lstStyle/>
          <a:p>
            <a:r>
              <a:rPr lang="en-US" sz="9600" dirty="0" smtClean="0"/>
              <a:t>Weather</a:t>
            </a:r>
            <a:endParaRPr lang="en-US" sz="9600" dirty="0"/>
          </a:p>
        </p:txBody>
      </p:sp>
      <p:sp>
        <p:nvSpPr>
          <p:cNvPr id="3" name="Subtitle 2"/>
          <p:cNvSpPr>
            <a:spLocks noGrp="1"/>
          </p:cNvSpPr>
          <p:nvPr>
            <p:ph type="subTitle" idx="1"/>
          </p:nvPr>
        </p:nvSpPr>
        <p:spPr/>
        <p:txBody>
          <a:bodyPr>
            <a:normAutofit/>
          </a:bodyPr>
          <a:lstStyle/>
          <a:p>
            <a:r>
              <a:rPr lang="en-US" sz="4800" dirty="0" smtClean="0">
                <a:solidFill>
                  <a:schemeClr val="bg2">
                    <a:lumMod val="40000"/>
                    <a:lumOff val="60000"/>
                  </a:schemeClr>
                </a:solidFill>
              </a:rPr>
              <a:t>What is it?</a:t>
            </a:r>
            <a:endParaRPr lang="en-US" sz="4800" dirty="0">
              <a:solidFill>
                <a:schemeClr val="bg2">
                  <a:lumMod val="40000"/>
                  <a:lumOff val="60000"/>
                </a:schemeClr>
              </a:solidFill>
            </a:endParaRPr>
          </a:p>
        </p:txBody>
      </p:sp>
    </p:spTree>
    <p:extLst>
      <p:ext uri="{BB962C8B-B14F-4D97-AF65-F5344CB8AC3E}">
        <p14:creationId xmlns:p14="http://schemas.microsoft.com/office/powerpoint/2010/main" val="1284860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247" y="4648697"/>
            <a:ext cx="11552612" cy="1507067"/>
          </a:xfrm>
        </p:spPr>
        <p:txBody>
          <a:bodyPr>
            <a:normAutofit fontScale="90000"/>
          </a:bodyPr>
          <a:lstStyle/>
          <a:p>
            <a:r>
              <a:rPr lang="en-US" dirty="0" smtClean="0"/>
              <a:t>Weather: the conditions in the air above the earth such as wind, rain or temperature especially at a particular time over a particular area.</a:t>
            </a:r>
            <a:r>
              <a:rPr lang="en-US" baseline="30000" dirty="0" smtClean="0"/>
              <a:t>1</a:t>
            </a:r>
            <a:r>
              <a:rPr lang="en-US" dirty="0" smtClean="0"/>
              <a:t> </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4213" y="850726"/>
            <a:ext cx="4937125" cy="3284886"/>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85657" y="850726"/>
            <a:ext cx="4399437" cy="3280054"/>
          </a:xfrm>
        </p:spPr>
      </p:pic>
    </p:spTree>
    <p:extLst>
      <p:ext uri="{BB962C8B-B14F-4D97-AF65-F5344CB8AC3E}">
        <p14:creationId xmlns:p14="http://schemas.microsoft.com/office/powerpoint/2010/main" val="1443634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07500" y="282388"/>
            <a:ext cx="11251100" cy="584775"/>
          </a:xfrm>
          <a:prstGeom prst="rect">
            <a:avLst/>
          </a:prstGeom>
          <a:noFill/>
        </p:spPr>
        <p:txBody>
          <a:bodyPr wrap="square" rtlCol="0">
            <a:spAutoFit/>
          </a:bodyPr>
          <a:lstStyle/>
          <a:p>
            <a:r>
              <a:rPr lang="en-US" sz="3200" dirty="0" smtClean="0"/>
              <a:t>In order to understand weather, we will learn about:</a:t>
            </a:r>
            <a:endParaRPr lang="en-US" sz="3200" dirty="0"/>
          </a:p>
        </p:txBody>
      </p:sp>
      <p:sp>
        <p:nvSpPr>
          <p:cNvPr id="10" name="TextBox 9"/>
          <p:cNvSpPr txBox="1"/>
          <p:nvPr/>
        </p:nvSpPr>
        <p:spPr>
          <a:xfrm>
            <a:off x="407500" y="3207176"/>
            <a:ext cx="1903570" cy="369332"/>
          </a:xfrm>
          <a:prstGeom prst="rect">
            <a:avLst/>
          </a:prstGeom>
          <a:noFill/>
        </p:spPr>
        <p:txBody>
          <a:bodyPr wrap="square" rtlCol="0">
            <a:spAutoFit/>
          </a:bodyPr>
          <a:lstStyle/>
          <a:p>
            <a:pPr algn="ctr"/>
            <a:r>
              <a:rPr lang="en-US" b="1" dirty="0" smtClean="0">
                <a:solidFill>
                  <a:schemeClr val="bg1"/>
                </a:solidFill>
              </a:rPr>
              <a:t>Temperature</a:t>
            </a:r>
            <a:endParaRPr lang="en-US" b="1" dirty="0">
              <a:solidFill>
                <a:schemeClr val="bg1"/>
              </a:solidFill>
            </a:endParaRPr>
          </a:p>
        </p:txBody>
      </p:sp>
      <p:sp>
        <p:nvSpPr>
          <p:cNvPr id="11" name="TextBox 10"/>
          <p:cNvSpPr txBox="1"/>
          <p:nvPr/>
        </p:nvSpPr>
        <p:spPr>
          <a:xfrm>
            <a:off x="3795593" y="3173581"/>
            <a:ext cx="1375021" cy="369332"/>
          </a:xfrm>
          <a:prstGeom prst="rect">
            <a:avLst/>
          </a:prstGeom>
          <a:noFill/>
        </p:spPr>
        <p:txBody>
          <a:bodyPr wrap="square" rtlCol="0">
            <a:spAutoFit/>
          </a:bodyPr>
          <a:lstStyle/>
          <a:p>
            <a:pPr algn="ctr"/>
            <a:r>
              <a:rPr lang="en-US" b="1" dirty="0" smtClean="0">
                <a:solidFill>
                  <a:schemeClr val="bg1"/>
                </a:solidFill>
              </a:rPr>
              <a:t>Humidity</a:t>
            </a:r>
            <a:endParaRPr lang="en-US" b="1" dirty="0">
              <a:solidFill>
                <a:schemeClr val="bg1"/>
              </a:solidFill>
            </a:endParaRPr>
          </a:p>
        </p:txBody>
      </p:sp>
      <p:sp>
        <p:nvSpPr>
          <p:cNvPr id="12" name="TextBox 11"/>
          <p:cNvSpPr txBox="1"/>
          <p:nvPr/>
        </p:nvSpPr>
        <p:spPr>
          <a:xfrm>
            <a:off x="8006336" y="3269229"/>
            <a:ext cx="1610795" cy="369332"/>
          </a:xfrm>
          <a:prstGeom prst="rect">
            <a:avLst/>
          </a:prstGeom>
          <a:noFill/>
        </p:spPr>
        <p:txBody>
          <a:bodyPr wrap="square" rtlCol="0">
            <a:spAutoFit/>
          </a:bodyPr>
          <a:lstStyle/>
          <a:p>
            <a:pPr algn="ctr"/>
            <a:r>
              <a:rPr lang="en-US" b="1" dirty="0" smtClean="0">
                <a:solidFill>
                  <a:schemeClr val="bg1"/>
                </a:solidFill>
              </a:rPr>
              <a:t>Air Pressure</a:t>
            </a:r>
            <a:endParaRPr lang="en-US" b="1" dirty="0">
              <a:solidFill>
                <a:schemeClr val="bg1"/>
              </a:solidFill>
            </a:endParaRPr>
          </a:p>
        </p:txBody>
      </p:sp>
      <p:sp>
        <p:nvSpPr>
          <p:cNvPr id="13" name="TextBox 12"/>
          <p:cNvSpPr txBox="1"/>
          <p:nvPr/>
        </p:nvSpPr>
        <p:spPr>
          <a:xfrm>
            <a:off x="344599" y="6281928"/>
            <a:ext cx="1074560" cy="369332"/>
          </a:xfrm>
          <a:prstGeom prst="rect">
            <a:avLst/>
          </a:prstGeom>
          <a:noFill/>
        </p:spPr>
        <p:txBody>
          <a:bodyPr wrap="square" rtlCol="0">
            <a:spAutoFit/>
          </a:bodyPr>
          <a:lstStyle/>
          <a:p>
            <a:pPr algn="ctr"/>
            <a:r>
              <a:rPr lang="en-US" b="1" dirty="0" smtClean="0">
                <a:solidFill>
                  <a:schemeClr val="bg1"/>
                </a:solidFill>
              </a:rPr>
              <a:t>Wind</a:t>
            </a:r>
            <a:endParaRPr lang="en-US" b="1" dirty="0">
              <a:solidFill>
                <a:schemeClr val="bg1"/>
              </a:solidFill>
            </a:endParaRPr>
          </a:p>
        </p:txBody>
      </p:sp>
      <p:sp>
        <p:nvSpPr>
          <p:cNvPr id="14" name="TextBox 13"/>
          <p:cNvSpPr txBox="1"/>
          <p:nvPr/>
        </p:nvSpPr>
        <p:spPr>
          <a:xfrm>
            <a:off x="4257575" y="6281928"/>
            <a:ext cx="999678" cy="369332"/>
          </a:xfrm>
          <a:prstGeom prst="rect">
            <a:avLst/>
          </a:prstGeom>
          <a:noFill/>
        </p:spPr>
        <p:txBody>
          <a:bodyPr wrap="square" rtlCol="0">
            <a:spAutoFit/>
          </a:bodyPr>
          <a:lstStyle/>
          <a:p>
            <a:r>
              <a:rPr lang="en-US" b="1" dirty="0" smtClean="0">
                <a:solidFill>
                  <a:schemeClr val="bg1"/>
                </a:solidFill>
              </a:rPr>
              <a:t>Clouds</a:t>
            </a:r>
            <a:endParaRPr lang="en-US" b="1" dirty="0">
              <a:solidFill>
                <a:schemeClr val="bg1"/>
              </a:solidFill>
            </a:endParaRPr>
          </a:p>
        </p:txBody>
      </p:sp>
      <p:sp>
        <p:nvSpPr>
          <p:cNvPr id="3" name="TextBox 2"/>
          <p:cNvSpPr txBox="1"/>
          <p:nvPr/>
        </p:nvSpPr>
        <p:spPr>
          <a:xfrm>
            <a:off x="7558764" y="6281928"/>
            <a:ext cx="1592103" cy="369332"/>
          </a:xfrm>
          <a:prstGeom prst="rect">
            <a:avLst/>
          </a:prstGeom>
          <a:noFill/>
        </p:spPr>
        <p:txBody>
          <a:bodyPr wrap="none" rtlCol="0">
            <a:spAutoFit/>
          </a:bodyPr>
          <a:lstStyle/>
          <a:p>
            <a:r>
              <a:rPr lang="en-US" b="1" dirty="0" smtClean="0">
                <a:solidFill>
                  <a:schemeClr val="bg1"/>
                </a:solidFill>
              </a:rPr>
              <a:t>Precipitation</a:t>
            </a:r>
            <a:endParaRPr lang="en-US" b="1" dirty="0">
              <a:solidFill>
                <a:schemeClr val="bg1"/>
              </a:solidFill>
            </a:endParaRP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241" y="873940"/>
            <a:ext cx="2452035" cy="2326459"/>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088" y="857602"/>
            <a:ext cx="3445863" cy="2342797"/>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4999" y="851965"/>
            <a:ext cx="3064264" cy="2419419"/>
          </a:xfrm>
          <a:prstGeom prst="rect">
            <a:avLst/>
          </a:prstGeom>
        </p:spPr>
      </p:pic>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l="20783" r="15036"/>
          <a:stretch/>
        </p:blipFill>
        <p:spPr>
          <a:xfrm>
            <a:off x="338089" y="3738556"/>
            <a:ext cx="3068636" cy="2411665"/>
          </a:xfrm>
          <a:prstGeom prst="rect">
            <a:avLst/>
          </a:prstGeom>
        </p:spPr>
      </p:pic>
      <p:pic>
        <p:nvPicPr>
          <p:cNvPr id="21" name="Picture 20"/>
          <p:cNvPicPr>
            <a:picLocks noChangeAspect="1"/>
          </p:cNvPicPr>
          <p:nvPr/>
        </p:nvPicPr>
        <p:blipFill rotWithShape="1">
          <a:blip r:embed="rId6">
            <a:extLst>
              <a:ext uri="{28A0092B-C50C-407E-A947-70E740481C1C}">
                <a14:useLocalDpi xmlns:a14="http://schemas.microsoft.com/office/drawing/2010/main" val="0"/>
              </a:ext>
            </a:extLst>
          </a:blip>
          <a:srcRect l="14413" t="1" r="13818" b="-3256"/>
          <a:stretch/>
        </p:blipFill>
        <p:spPr>
          <a:xfrm>
            <a:off x="3680063" y="3775612"/>
            <a:ext cx="3540506" cy="2528933"/>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8764" y="3770640"/>
            <a:ext cx="4335078" cy="2411665"/>
          </a:xfrm>
          <a:prstGeom prst="rect">
            <a:avLst/>
          </a:prstGeom>
        </p:spPr>
      </p:pic>
    </p:spTree>
    <p:extLst>
      <p:ext uri="{BB962C8B-B14F-4D97-AF65-F5344CB8AC3E}">
        <p14:creationId xmlns:p14="http://schemas.microsoft.com/office/powerpoint/2010/main" val="188717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9704" y="645459"/>
            <a:ext cx="10786927" cy="1754326"/>
          </a:xfrm>
          <a:prstGeom prst="rect">
            <a:avLst/>
          </a:prstGeom>
          <a:noFill/>
        </p:spPr>
        <p:txBody>
          <a:bodyPr wrap="none" rtlCol="0">
            <a:spAutoFit/>
          </a:bodyPr>
          <a:lstStyle/>
          <a:p>
            <a:r>
              <a:rPr lang="en-US" dirty="0" smtClean="0"/>
              <a:t>For one month (four weeks), we will keep a Weather Log.</a:t>
            </a:r>
          </a:p>
          <a:p>
            <a:r>
              <a:rPr lang="en-US" dirty="0" smtClean="0"/>
              <a:t>Every day, we will graph the temperature, humidity and air pressure. </a:t>
            </a:r>
          </a:p>
          <a:p>
            <a:r>
              <a:rPr lang="en-US" dirty="0" smtClean="0"/>
              <a:t>Every day, we will draw a picture showing the weather at the time that we are measuring.</a:t>
            </a:r>
          </a:p>
          <a:p>
            <a:r>
              <a:rPr lang="en-US" dirty="0" smtClean="0"/>
              <a:t>Once a week will make observations and write them down. </a:t>
            </a:r>
          </a:p>
          <a:p>
            <a:r>
              <a:rPr lang="en-US" dirty="0" smtClean="0"/>
              <a:t>We will learn about new words and write and draw about them in the vocabulary box. </a:t>
            </a:r>
          </a:p>
          <a:p>
            <a:r>
              <a:rPr lang="en-US" dirty="0" smtClean="0"/>
              <a:t>After four weeks, we will put all graphs together and look at the weather for the whole month.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1774" y="2618959"/>
            <a:ext cx="5120774" cy="3941594"/>
          </a:xfrm>
          <a:prstGeom prst="rect">
            <a:avLst/>
          </a:prstGeom>
        </p:spPr>
      </p:pic>
    </p:spTree>
    <p:extLst>
      <p:ext uri="{BB962C8B-B14F-4D97-AF65-F5344CB8AC3E}">
        <p14:creationId xmlns:p14="http://schemas.microsoft.com/office/powerpoint/2010/main" val="33104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6495" y="1340224"/>
            <a:ext cx="6019800" cy="1143000"/>
          </a:xfrm>
        </p:spPr>
        <p:txBody>
          <a:bodyPr>
            <a:normAutofit fontScale="90000"/>
          </a:bodyPr>
          <a:lstStyle/>
          <a:p>
            <a:r>
              <a:rPr lang="en-US" dirty="0" smtClean="0"/>
              <a:t>Before we begin, let’s see what we already know about weather.  </a:t>
            </a:r>
            <a:endParaRPr lang="en-US" dirty="0"/>
          </a:p>
        </p:txBody>
      </p:sp>
      <p:sp>
        <p:nvSpPr>
          <p:cNvPr id="4" name="Text Placeholder 3"/>
          <p:cNvSpPr>
            <a:spLocks noGrp="1"/>
          </p:cNvSpPr>
          <p:nvPr>
            <p:ph type="body" sz="half" idx="2"/>
          </p:nvPr>
        </p:nvSpPr>
        <p:spPr>
          <a:xfrm>
            <a:off x="5596871" y="2709832"/>
            <a:ext cx="6021388" cy="1539440"/>
          </a:xfrm>
        </p:spPr>
        <p:txBody>
          <a:bodyPr/>
          <a:lstStyle/>
          <a:p>
            <a:r>
              <a:rPr lang="en-US" dirty="0" smtClean="0"/>
              <a:t>Draw four pictures about different kinds of weather. </a:t>
            </a:r>
          </a:p>
          <a:p>
            <a:r>
              <a:rPr lang="en-US" dirty="0" smtClean="0"/>
              <a:t>On the lines </a:t>
            </a:r>
            <a:r>
              <a:rPr lang="en-US" dirty="0" smtClean="0"/>
              <a:t>beneath</a:t>
            </a:r>
            <a:r>
              <a:rPr lang="en-US" dirty="0" smtClean="0"/>
              <a:t> </a:t>
            </a:r>
            <a:r>
              <a:rPr lang="en-US" dirty="0" smtClean="0"/>
              <a:t>each picture, write adjectives (describing words) about the weather that you drew.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774" y="182879"/>
            <a:ext cx="4931901" cy="6459967"/>
          </a:xfrm>
          <a:prstGeom prst="rect">
            <a:avLst/>
          </a:prstGeom>
        </p:spPr>
      </p:pic>
    </p:spTree>
    <p:extLst>
      <p:ext uri="{BB962C8B-B14F-4D97-AF65-F5344CB8AC3E}">
        <p14:creationId xmlns:p14="http://schemas.microsoft.com/office/powerpoint/2010/main" val="519081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3997" y="571749"/>
            <a:ext cx="8283183" cy="482500"/>
          </a:xfrm>
        </p:spPr>
        <p:txBody>
          <a:bodyPr>
            <a:noAutofit/>
          </a:bodyPr>
          <a:lstStyle/>
          <a:p>
            <a:r>
              <a:rPr lang="en-US" sz="2000" dirty="0" smtClean="0">
                <a:hlinkClick r:id="rId2"/>
              </a:rPr>
              <a:t>Watch the video: </a:t>
            </a:r>
          </a:p>
          <a:p>
            <a:r>
              <a:rPr lang="en-US" sz="2000" dirty="0" smtClean="0">
                <a:hlinkClick r:id="rId2"/>
              </a:rPr>
              <a:t>https://www.youtube.com/watch?v=XirAUvS_29I</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97" y="1550068"/>
            <a:ext cx="10058400" cy="4801688"/>
          </a:xfrm>
          <a:prstGeom prst="rect">
            <a:avLst/>
          </a:prstGeom>
        </p:spPr>
      </p:pic>
    </p:spTree>
    <p:extLst>
      <p:ext uri="{BB962C8B-B14F-4D97-AF65-F5344CB8AC3E}">
        <p14:creationId xmlns:p14="http://schemas.microsoft.com/office/powerpoint/2010/main" val="270552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6216" y="290456"/>
            <a:ext cx="11037346" cy="1323439"/>
          </a:xfrm>
          <a:prstGeom prst="rect">
            <a:avLst/>
          </a:prstGeom>
          <a:noFill/>
        </p:spPr>
        <p:txBody>
          <a:bodyPr wrap="square" rtlCol="0">
            <a:spAutoFit/>
          </a:bodyPr>
          <a:lstStyle/>
          <a:p>
            <a:pPr algn="ctr"/>
            <a:r>
              <a:rPr lang="en-US" sz="4000" dirty="0" smtClean="0"/>
              <a:t>Weather and Climate</a:t>
            </a:r>
          </a:p>
          <a:p>
            <a:pPr algn="ctr"/>
            <a:r>
              <a:rPr lang="en-US" sz="4000" dirty="0" smtClean="0"/>
              <a:t>Discussion Questions</a:t>
            </a:r>
          </a:p>
        </p:txBody>
      </p:sp>
      <p:sp>
        <p:nvSpPr>
          <p:cNvPr id="3" name="TextBox 2"/>
          <p:cNvSpPr txBox="1"/>
          <p:nvPr/>
        </p:nvSpPr>
        <p:spPr>
          <a:xfrm>
            <a:off x="761103" y="2339788"/>
            <a:ext cx="10827572" cy="2400657"/>
          </a:xfrm>
          <a:prstGeom prst="rect">
            <a:avLst/>
          </a:prstGeom>
          <a:noFill/>
        </p:spPr>
        <p:txBody>
          <a:bodyPr wrap="square" rtlCol="0">
            <a:spAutoFit/>
          </a:bodyPr>
          <a:lstStyle/>
          <a:p>
            <a:pPr marL="342900" indent="-342900">
              <a:buAutoNum type="arabicPeriod"/>
            </a:pPr>
            <a:r>
              <a:rPr lang="en-US" sz="3000" dirty="0" smtClean="0"/>
              <a:t>What things can cause the weather to change?</a:t>
            </a:r>
          </a:p>
          <a:p>
            <a:pPr marL="342900" indent="-342900">
              <a:buAutoNum type="arabicPeriod"/>
            </a:pPr>
            <a:r>
              <a:rPr lang="en-US" sz="3000" dirty="0" smtClean="0"/>
              <a:t>What is heavier, cool air or warm air?  </a:t>
            </a:r>
          </a:p>
          <a:p>
            <a:pPr marL="342900" indent="-342900">
              <a:buAutoNum type="arabicPeriod"/>
            </a:pPr>
            <a:r>
              <a:rPr lang="en-US" sz="3000" dirty="0" smtClean="0"/>
              <a:t>What is the difference between climate and weather?</a:t>
            </a:r>
          </a:p>
          <a:p>
            <a:pPr marL="342900" indent="-342900">
              <a:buAutoNum type="arabicPeriod"/>
            </a:pPr>
            <a:r>
              <a:rPr lang="en-US" sz="3000" dirty="0" smtClean="0"/>
              <a:t>How do clouds form?</a:t>
            </a:r>
          </a:p>
          <a:p>
            <a:pPr marL="342900" indent="-342900">
              <a:buAutoNum type="arabicPeriod"/>
            </a:pPr>
            <a:r>
              <a:rPr lang="en-US" sz="3000" dirty="0" smtClean="0"/>
              <a:t>What is the job of a meteorologist?</a:t>
            </a:r>
          </a:p>
        </p:txBody>
      </p:sp>
    </p:spTree>
    <p:extLst>
      <p:ext uri="{BB962C8B-B14F-4D97-AF65-F5344CB8AC3E}">
        <p14:creationId xmlns:p14="http://schemas.microsoft.com/office/powerpoint/2010/main" val="1985621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705" y="231587"/>
            <a:ext cx="8691283" cy="6209553"/>
          </a:xfrm>
        </p:spPr>
        <p:txBody>
          <a:bodyPr>
            <a:normAutofit fontScale="90000"/>
          </a:bodyPr>
          <a:lstStyle/>
          <a:p>
            <a:pPr algn="ctr"/>
            <a:r>
              <a:rPr lang="en-US" sz="5300" b="1" dirty="0" smtClean="0"/>
              <a:t>Temperature  </a:t>
            </a:r>
            <a:r>
              <a:rPr lang="en-US" dirty="0" smtClean="0"/>
              <a:t/>
            </a:r>
            <a:br>
              <a:rPr lang="en-US" dirty="0" smtClean="0"/>
            </a:br>
            <a:r>
              <a:rPr lang="en-US" dirty="0" smtClean="0"/>
              <a:t/>
            </a:r>
            <a:br>
              <a:rPr lang="en-US" dirty="0" smtClean="0"/>
            </a:br>
            <a:r>
              <a:rPr lang="en-US" dirty="0" smtClean="0"/>
              <a:t/>
            </a:r>
            <a:br>
              <a:rPr lang="en-US" dirty="0" smtClean="0"/>
            </a:br>
            <a:r>
              <a:rPr lang="en-US" dirty="0" smtClean="0"/>
              <a:t>Temperature Is a measurement of heat. </a:t>
            </a:r>
            <a:br>
              <a:rPr lang="en-US" dirty="0" smtClean="0"/>
            </a:br>
            <a:r>
              <a:rPr lang="en-US" dirty="0" smtClean="0"/>
              <a:t/>
            </a:r>
            <a:br>
              <a:rPr lang="en-US" dirty="0" smtClean="0"/>
            </a:br>
            <a:r>
              <a:rPr lang="en-US" dirty="0" smtClean="0"/>
              <a:t> </a:t>
            </a:r>
            <a:r>
              <a:rPr lang="en-US" b="1" dirty="0" smtClean="0">
                <a:solidFill>
                  <a:schemeClr val="bg1"/>
                </a:solidFill>
              </a:rPr>
              <a:t>Heat is a form of energy that a substance has because of the movement of it’s atoms or molecules.</a:t>
            </a:r>
            <a:r>
              <a:rPr lang="en-US" dirty="0" smtClean="0"/>
              <a:t/>
            </a:r>
            <a:br>
              <a:rPr lang="en-US" dirty="0" smtClean="0"/>
            </a:br>
            <a:r>
              <a:rPr lang="en-US" dirty="0"/>
              <a:t/>
            </a:r>
            <a:br>
              <a:rPr lang="en-US" dirty="0"/>
            </a:br>
            <a:r>
              <a:rPr lang="en-US" dirty="0" smtClean="0"/>
              <a:t>We measure temperature with a thermometer.</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3975" y="231587"/>
            <a:ext cx="1937377" cy="1838158"/>
          </a:xfrm>
          <a:prstGeom prst="rect">
            <a:avLst/>
          </a:prstGeom>
        </p:spPr>
      </p:pic>
    </p:spTree>
    <p:extLst>
      <p:ext uri="{BB962C8B-B14F-4D97-AF65-F5344CB8AC3E}">
        <p14:creationId xmlns:p14="http://schemas.microsoft.com/office/powerpoint/2010/main" val="774339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72080" y="510991"/>
            <a:ext cx="10632732" cy="1573306"/>
          </a:xfrm>
        </p:spPr>
        <p:txBody>
          <a:bodyPr/>
          <a:lstStyle/>
          <a:p>
            <a:r>
              <a:rPr lang="en-US" dirty="0" smtClean="0"/>
              <a:t>When something is cold, it’s molecules or smallest parts are moving slowly and are close together.  </a:t>
            </a:r>
            <a:r>
              <a:rPr lang="en-US" dirty="0"/>
              <a:t>W</a:t>
            </a:r>
            <a:r>
              <a:rPr lang="en-US" dirty="0" smtClean="0"/>
              <a:t>hen it is hot, the molecules are moving quickly and are far apart.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976" y="2578100"/>
            <a:ext cx="7118824" cy="2908300"/>
          </a:xfrm>
          <a:prstGeom prst="rect">
            <a:avLst/>
          </a:prstGeom>
        </p:spPr>
      </p:pic>
    </p:spTree>
    <p:extLst>
      <p:ext uri="{BB962C8B-B14F-4D97-AF65-F5344CB8AC3E}">
        <p14:creationId xmlns:p14="http://schemas.microsoft.com/office/powerpoint/2010/main" val="612734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1483" y="685801"/>
            <a:ext cx="4937654" cy="1507067"/>
          </a:xfrm>
        </p:spPr>
        <p:txBody>
          <a:bodyPr>
            <a:noAutofit/>
          </a:bodyPr>
          <a:lstStyle/>
          <a:p>
            <a:r>
              <a:rPr lang="en-US" sz="2400" dirty="0" smtClean="0"/>
              <a:t/>
            </a:r>
            <a:br>
              <a:rPr lang="en-US" sz="2400" dirty="0" smtClean="0"/>
            </a:br>
            <a:r>
              <a:rPr lang="en-US" sz="2400" dirty="0" smtClean="0"/>
              <a:t>Everyone stand  close together and move slowly.</a:t>
            </a:r>
            <a:endParaRPr lang="en-US" sz="2400" dirty="0"/>
          </a:p>
        </p:txBody>
      </p:sp>
      <p:sp>
        <p:nvSpPr>
          <p:cNvPr id="5" name="TextBox 4"/>
          <p:cNvSpPr txBox="1"/>
          <p:nvPr/>
        </p:nvSpPr>
        <p:spPr>
          <a:xfrm>
            <a:off x="4410635" y="176369"/>
            <a:ext cx="2608729" cy="646331"/>
          </a:xfrm>
          <a:prstGeom prst="rect">
            <a:avLst/>
          </a:prstGeom>
          <a:noFill/>
        </p:spPr>
        <p:txBody>
          <a:bodyPr wrap="square" rtlCol="0">
            <a:spAutoFit/>
          </a:bodyPr>
          <a:lstStyle/>
          <a:p>
            <a:r>
              <a:rPr lang="en-US" sz="3600" dirty="0" smtClean="0"/>
              <a:t>Let’s try it!</a:t>
            </a:r>
            <a:endParaRPr lang="en-US" sz="3600" dirty="0"/>
          </a:p>
        </p:txBody>
      </p:sp>
      <p:sp>
        <p:nvSpPr>
          <p:cNvPr id="7" name="TextBox 6"/>
          <p:cNvSpPr txBox="1"/>
          <p:nvPr/>
        </p:nvSpPr>
        <p:spPr>
          <a:xfrm>
            <a:off x="6400800" y="1035425"/>
            <a:ext cx="4007224" cy="1200329"/>
          </a:xfrm>
          <a:prstGeom prst="rect">
            <a:avLst/>
          </a:prstGeom>
          <a:noFill/>
        </p:spPr>
        <p:txBody>
          <a:bodyPr wrap="square" rtlCol="0">
            <a:spAutoFit/>
          </a:bodyPr>
          <a:lstStyle/>
          <a:p>
            <a:r>
              <a:rPr lang="en-US" sz="2400" dirty="0" smtClean="0"/>
              <a:t>Now if everyone starts to move around, you will take up more space.  </a:t>
            </a:r>
            <a:endParaRPr lang="en-US" sz="2400" dirty="0"/>
          </a:p>
        </p:txBody>
      </p:sp>
      <p:sp>
        <p:nvSpPr>
          <p:cNvPr id="9" name="TextBox 8"/>
          <p:cNvSpPr txBox="1"/>
          <p:nvPr/>
        </p:nvSpPr>
        <p:spPr>
          <a:xfrm>
            <a:off x="576263" y="5580529"/>
            <a:ext cx="4305300" cy="369332"/>
          </a:xfrm>
          <a:prstGeom prst="rect">
            <a:avLst/>
          </a:prstGeom>
          <a:noFill/>
        </p:spPr>
        <p:txBody>
          <a:bodyPr wrap="square" rtlCol="0">
            <a:spAutoFit/>
          </a:bodyPr>
          <a:lstStyle/>
          <a:p>
            <a:r>
              <a:rPr lang="en-US" smtClean="0"/>
              <a:t>Molecules with little heat energy</a:t>
            </a:r>
            <a:endParaRPr lang="en-US"/>
          </a:p>
        </p:txBody>
      </p:sp>
      <p:sp>
        <p:nvSpPr>
          <p:cNvPr id="10" name="TextBox 9"/>
          <p:cNvSpPr txBox="1"/>
          <p:nvPr/>
        </p:nvSpPr>
        <p:spPr>
          <a:xfrm>
            <a:off x="6413500" y="5499847"/>
            <a:ext cx="4089400" cy="369332"/>
          </a:xfrm>
          <a:prstGeom prst="rect">
            <a:avLst/>
          </a:prstGeom>
          <a:noFill/>
        </p:spPr>
        <p:txBody>
          <a:bodyPr wrap="square" rtlCol="0">
            <a:spAutoFit/>
          </a:bodyPr>
          <a:lstStyle/>
          <a:p>
            <a:r>
              <a:rPr lang="en-US" dirty="0" smtClean="0"/>
              <a:t>Molecules with lots of heat energy. </a:t>
            </a:r>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7108" y="2376219"/>
            <a:ext cx="4682183" cy="2983163"/>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423" y="2394903"/>
            <a:ext cx="4528967" cy="2834823"/>
          </a:xfrm>
          <a:prstGeom prst="rect">
            <a:avLst/>
          </a:prstGeom>
        </p:spPr>
      </p:pic>
    </p:spTree>
    <p:extLst>
      <p:ext uri="{BB962C8B-B14F-4D97-AF65-F5344CB8AC3E}">
        <p14:creationId xmlns:p14="http://schemas.microsoft.com/office/powerpoint/2010/main" val="10298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681316" y="560439"/>
            <a:ext cx="6537367" cy="707886"/>
          </a:xfrm>
          <a:prstGeom prst="rect">
            <a:avLst/>
          </a:prstGeom>
          <a:noFill/>
        </p:spPr>
        <p:txBody>
          <a:bodyPr wrap="none" rtlCol="0">
            <a:spAutoFit/>
          </a:bodyPr>
          <a:lstStyle/>
          <a:p>
            <a:r>
              <a:rPr lang="en-US" sz="4000" b="1" dirty="0" smtClean="0"/>
              <a:t>Learning with Technology</a:t>
            </a:r>
            <a:endParaRPr lang="en-US" sz="4000" b="1" dirty="0"/>
          </a:p>
        </p:txBody>
      </p:sp>
      <p:sp>
        <p:nvSpPr>
          <p:cNvPr id="3" name="TextBox 2"/>
          <p:cNvSpPr txBox="1"/>
          <p:nvPr/>
        </p:nvSpPr>
        <p:spPr>
          <a:xfrm>
            <a:off x="1519084" y="1637071"/>
            <a:ext cx="5424883" cy="369332"/>
          </a:xfrm>
          <a:prstGeom prst="rect">
            <a:avLst/>
          </a:prstGeom>
          <a:noFill/>
        </p:spPr>
        <p:txBody>
          <a:bodyPr wrap="none" rtlCol="0">
            <a:spAutoFit/>
          </a:bodyPr>
          <a:lstStyle/>
          <a:p>
            <a:r>
              <a:rPr lang="en-US" dirty="0" smtClean="0"/>
              <a:t>Using an iPad, go to the </a:t>
            </a:r>
            <a:r>
              <a:rPr lang="en-US" dirty="0" err="1" smtClean="0"/>
              <a:t>Tinybop</a:t>
            </a:r>
            <a:r>
              <a:rPr lang="en-US" dirty="0" smtClean="0"/>
              <a:t> Weather app.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087" y="1268325"/>
            <a:ext cx="1655772" cy="164895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1178" y="3056720"/>
            <a:ext cx="3336003" cy="2478021"/>
          </a:xfrm>
          <a:prstGeom prst="rect">
            <a:avLst/>
          </a:prstGeom>
        </p:spPr>
      </p:pic>
      <p:sp>
        <p:nvSpPr>
          <p:cNvPr id="6" name="TextBox 5"/>
          <p:cNvSpPr txBox="1"/>
          <p:nvPr/>
        </p:nvSpPr>
        <p:spPr>
          <a:xfrm>
            <a:off x="568503" y="3268419"/>
            <a:ext cx="7733207" cy="3416320"/>
          </a:xfrm>
          <a:prstGeom prst="rect">
            <a:avLst/>
          </a:prstGeom>
          <a:noFill/>
        </p:spPr>
        <p:txBody>
          <a:bodyPr wrap="none" rtlCol="0">
            <a:spAutoFit/>
          </a:bodyPr>
          <a:lstStyle/>
          <a:p>
            <a:r>
              <a:rPr lang="en-US" dirty="0" smtClean="0"/>
              <a:t>Open the app and tap on your account.</a:t>
            </a:r>
          </a:p>
          <a:p>
            <a:endParaRPr lang="en-US" dirty="0"/>
          </a:p>
          <a:p>
            <a:r>
              <a:rPr lang="en-US" dirty="0"/>
              <a:t>Touch the key and on the left side click on the sun </a:t>
            </a:r>
            <a:r>
              <a:rPr lang="en-US" dirty="0" smtClean="0"/>
              <a:t>symbol</a:t>
            </a:r>
          </a:p>
          <a:p>
            <a:endParaRPr lang="en-US" dirty="0"/>
          </a:p>
          <a:p>
            <a:r>
              <a:rPr lang="en-US" dirty="0" smtClean="0"/>
              <a:t>Tap on the white circles on the dog, window or table to </a:t>
            </a:r>
          </a:p>
          <a:p>
            <a:r>
              <a:rPr lang="en-US" dirty="0"/>
              <a:t>s</a:t>
            </a:r>
            <a:r>
              <a:rPr lang="en-US" dirty="0" smtClean="0"/>
              <a:t>ee more details.  Change the temperature with the thermometer</a:t>
            </a:r>
          </a:p>
          <a:p>
            <a:r>
              <a:rPr lang="en-US" dirty="0" smtClean="0"/>
              <a:t>and observe what happens.  Tap on the molecules symbol </a:t>
            </a:r>
          </a:p>
          <a:p>
            <a:r>
              <a:rPr lang="en-US" dirty="0" smtClean="0"/>
              <a:t>to see how the molecules are acting differently when it is </a:t>
            </a:r>
          </a:p>
          <a:p>
            <a:r>
              <a:rPr lang="en-US" dirty="0" smtClean="0"/>
              <a:t>warm and cold.</a:t>
            </a:r>
            <a:endParaRPr lang="en-US" dirty="0"/>
          </a:p>
          <a:p>
            <a:endParaRPr lang="en-US" dirty="0" smtClean="0"/>
          </a:p>
          <a:p>
            <a:r>
              <a:rPr lang="en-US" dirty="0" smtClean="0"/>
              <a:t>Change the temperature by tapping and dragging </a:t>
            </a:r>
            <a:r>
              <a:rPr lang="en-US" dirty="0" smtClean="0"/>
              <a:t>on </a:t>
            </a:r>
            <a:r>
              <a:rPr lang="en-US" dirty="0" err="1" smtClean="0"/>
              <a:t>thewarm</a:t>
            </a:r>
            <a:r>
              <a:rPr lang="en-US" dirty="0" smtClean="0"/>
              <a:t> </a:t>
            </a:r>
            <a:r>
              <a:rPr lang="en-US" dirty="0" smtClean="0"/>
              <a:t>or </a:t>
            </a:r>
            <a:endParaRPr lang="en-US" dirty="0" smtClean="0"/>
          </a:p>
          <a:p>
            <a:r>
              <a:rPr lang="en-US" dirty="0" smtClean="0"/>
              <a:t>cold  air symbols </a:t>
            </a:r>
            <a:r>
              <a:rPr lang="en-US" dirty="0" smtClean="0"/>
              <a:t>and observe what changes. </a:t>
            </a:r>
          </a:p>
        </p:txBody>
      </p:sp>
      <p:sp>
        <p:nvSpPr>
          <p:cNvPr id="7" name="Right Arrow 6"/>
          <p:cNvSpPr/>
          <p:nvPr/>
        </p:nvSpPr>
        <p:spPr>
          <a:xfrm flipV="1">
            <a:off x="7835973" y="3746089"/>
            <a:ext cx="382710" cy="32446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8421" y="5045207"/>
            <a:ext cx="499733" cy="489534"/>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3421" y="5548500"/>
            <a:ext cx="320360" cy="1191513"/>
          </a:xfrm>
          <a:prstGeom prst="rect">
            <a:avLst/>
          </a:prstGeom>
        </p:spPr>
      </p:pic>
    </p:spTree>
    <p:extLst>
      <p:ext uri="{BB962C8B-B14F-4D97-AF65-F5344CB8AC3E}">
        <p14:creationId xmlns:p14="http://schemas.microsoft.com/office/powerpoint/2010/main" val="4045072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3566" y="143932"/>
            <a:ext cx="3780212" cy="1160433"/>
          </a:xfrm>
        </p:spPr>
        <p:txBody>
          <a:bodyPr>
            <a:normAutofit/>
          </a:bodyPr>
          <a:lstStyle/>
          <a:p>
            <a:r>
              <a:rPr lang="en-US" sz="4000" b="1" dirty="0" smtClean="0"/>
              <a:t>Heat Activity</a:t>
            </a:r>
            <a:endParaRPr lang="en-US" sz="4000" b="1" dirty="0"/>
          </a:p>
        </p:txBody>
      </p:sp>
      <p:sp>
        <p:nvSpPr>
          <p:cNvPr id="5" name="TextBox 4"/>
          <p:cNvSpPr txBox="1"/>
          <p:nvPr/>
        </p:nvSpPr>
        <p:spPr>
          <a:xfrm>
            <a:off x="711106" y="1021976"/>
            <a:ext cx="11026589" cy="5909310"/>
          </a:xfrm>
          <a:prstGeom prst="rect">
            <a:avLst/>
          </a:prstGeom>
          <a:noFill/>
        </p:spPr>
        <p:txBody>
          <a:bodyPr wrap="square" rtlCol="0">
            <a:spAutoFit/>
          </a:bodyPr>
          <a:lstStyle/>
          <a:p>
            <a:r>
              <a:rPr lang="en-US" dirty="0" smtClean="0"/>
              <a:t>In order to understand that molecules are moving faster when they are hot, we are going to observe what happens when we put food coloring in three jars of water with different amounts of heat energy.  </a:t>
            </a:r>
          </a:p>
          <a:p>
            <a:endParaRPr lang="en-US" dirty="0"/>
          </a:p>
          <a:p>
            <a:r>
              <a:rPr lang="en-US" b="1" dirty="0" smtClean="0"/>
              <a:t>We will need:</a:t>
            </a:r>
          </a:p>
          <a:p>
            <a:r>
              <a:rPr lang="en-US" dirty="0" smtClean="0"/>
              <a:t>3 glass jars</a:t>
            </a:r>
          </a:p>
          <a:p>
            <a:r>
              <a:rPr lang="en-US" dirty="0" smtClean="0"/>
              <a:t>Tape for labeling jars</a:t>
            </a:r>
          </a:p>
          <a:p>
            <a:r>
              <a:rPr lang="en-US" dirty="0" smtClean="0"/>
              <a:t>3 different colors of food color (blue, green, red)</a:t>
            </a:r>
          </a:p>
          <a:p>
            <a:r>
              <a:rPr lang="en-US" dirty="0" smtClean="0"/>
              <a:t>500 milliliters Water - cold</a:t>
            </a:r>
          </a:p>
          <a:p>
            <a:r>
              <a:rPr lang="en-US" dirty="0"/>
              <a:t>500 milliliters </a:t>
            </a:r>
            <a:r>
              <a:rPr lang="en-US" dirty="0" smtClean="0"/>
              <a:t>Water – room temperature</a:t>
            </a:r>
          </a:p>
          <a:p>
            <a:r>
              <a:rPr lang="en-US" dirty="0"/>
              <a:t>500 milliliters </a:t>
            </a:r>
            <a:r>
              <a:rPr lang="en-US" dirty="0" smtClean="0"/>
              <a:t>Water – Hot </a:t>
            </a:r>
          </a:p>
          <a:p>
            <a:endParaRPr lang="en-US" dirty="0"/>
          </a:p>
          <a:p>
            <a:r>
              <a:rPr lang="en-US" b="1" dirty="0" smtClean="0"/>
              <a:t>Procedure:</a:t>
            </a:r>
          </a:p>
          <a:p>
            <a:r>
              <a:rPr lang="en-US" dirty="0" smtClean="0"/>
              <a:t>Write down your hypothesis – What do you think will happen?</a:t>
            </a:r>
          </a:p>
          <a:p>
            <a:r>
              <a:rPr lang="en-US" dirty="0" smtClean="0"/>
              <a:t>Label each jar – Cold, Room Temperature, Hot</a:t>
            </a:r>
          </a:p>
          <a:p>
            <a:r>
              <a:rPr lang="en-US" dirty="0" smtClean="0"/>
              <a:t>Pour 500 ml of each temperature of water in the appropriate jar</a:t>
            </a:r>
          </a:p>
          <a:p>
            <a:r>
              <a:rPr lang="en-US" dirty="0" smtClean="0"/>
              <a:t>Place 3 drops of blue food coloring in the cold jar.</a:t>
            </a:r>
          </a:p>
          <a:p>
            <a:r>
              <a:rPr lang="en-US" dirty="0" smtClean="0"/>
              <a:t>Place 3 drops of green food coloring in the room temperature jar. </a:t>
            </a:r>
          </a:p>
          <a:p>
            <a:r>
              <a:rPr lang="en-US" dirty="0" smtClean="0"/>
              <a:t>Place 3 drops of red food coloring in the hot jar.</a:t>
            </a:r>
          </a:p>
          <a:p>
            <a:r>
              <a:rPr lang="en-US" dirty="0" smtClean="0"/>
              <a:t>Draw and write your observations </a:t>
            </a:r>
            <a:r>
              <a:rPr lang="en-US" dirty="0" smtClean="0"/>
              <a:t>after 5 minutes.</a:t>
            </a:r>
            <a:endParaRPr lang="en-US" dirty="0" smtClean="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0010" y="1909693"/>
            <a:ext cx="3597685" cy="4675591"/>
          </a:xfrm>
          <a:prstGeom prst="rect">
            <a:avLst/>
          </a:prstGeom>
        </p:spPr>
      </p:pic>
    </p:spTree>
    <p:extLst>
      <p:ext uri="{BB962C8B-B14F-4D97-AF65-F5344CB8AC3E}">
        <p14:creationId xmlns:p14="http://schemas.microsoft.com/office/powerpoint/2010/main" val="639523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691978" y="518984"/>
            <a:ext cx="9465276" cy="707886"/>
          </a:xfrm>
          <a:prstGeom prst="rect">
            <a:avLst/>
          </a:prstGeom>
          <a:noFill/>
        </p:spPr>
        <p:txBody>
          <a:bodyPr wrap="square" rtlCol="0">
            <a:spAutoFit/>
          </a:bodyPr>
          <a:lstStyle/>
          <a:p>
            <a:r>
              <a:rPr lang="en-US" sz="4000" dirty="0" smtClean="0"/>
              <a:t>Make a video of your experiment</a:t>
            </a:r>
            <a:endParaRPr lang="en-US" sz="4000" dirty="0"/>
          </a:p>
        </p:txBody>
      </p:sp>
      <p:sp>
        <p:nvSpPr>
          <p:cNvPr id="3" name="TextBox 2"/>
          <p:cNvSpPr txBox="1"/>
          <p:nvPr/>
        </p:nvSpPr>
        <p:spPr>
          <a:xfrm>
            <a:off x="1013254" y="1927654"/>
            <a:ext cx="8770350" cy="923330"/>
          </a:xfrm>
          <a:prstGeom prst="rect">
            <a:avLst/>
          </a:prstGeom>
          <a:noFill/>
        </p:spPr>
        <p:txBody>
          <a:bodyPr wrap="none" rtlCol="0">
            <a:spAutoFit/>
          </a:bodyPr>
          <a:lstStyle/>
          <a:p>
            <a:r>
              <a:rPr lang="en-US" dirty="0" smtClean="0"/>
              <a:t>Use the </a:t>
            </a:r>
            <a:r>
              <a:rPr lang="en-US" dirty="0" err="1" smtClean="0"/>
              <a:t>FlipGrid</a:t>
            </a:r>
            <a:r>
              <a:rPr lang="en-US" dirty="0" smtClean="0"/>
              <a:t> app on the iPad and make a video about your experiment.  </a:t>
            </a:r>
          </a:p>
          <a:p>
            <a:r>
              <a:rPr lang="en-US" dirty="0" smtClean="0"/>
              <a:t>The password for the grid is: </a:t>
            </a:r>
            <a:r>
              <a:rPr lang="en-US" b="1" dirty="0" smtClean="0"/>
              <a:t>ranchos1</a:t>
            </a:r>
          </a:p>
          <a:p>
            <a:r>
              <a:rPr lang="en-US" dirty="0" smtClean="0"/>
              <a:t>The topic is titled: Heat Activity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7158" y="2651324"/>
            <a:ext cx="4737100" cy="1498600"/>
          </a:xfrm>
          <a:prstGeom prst="rect">
            <a:avLst/>
          </a:prstGeom>
        </p:spPr>
      </p:pic>
      <p:sp>
        <p:nvSpPr>
          <p:cNvPr id="5" name="TextBox 4"/>
          <p:cNvSpPr txBox="1"/>
          <p:nvPr/>
        </p:nvSpPr>
        <p:spPr>
          <a:xfrm>
            <a:off x="1161535" y="4275438"/>
            <a:ext cx="5609968" cy="2308324"/>
          </a:xfrm>
          <a:prstGeom prst="rect">
            <a:avLst/>
          </a:prstGeom>
          <a:noFill/>
        </p:spPr>
        <p:txBody>
          <a:bodyPr wrap="square" rtlCol="0">
            <a:spAutoFit/>
          </a:bodyPr>
          <a:lstStyle/>
          <a:p>
            <a:r>
              <a:rPr lang="en-US" dirty="0" smtClean="0"/>
              <a:t>Be sure to:</a:t>
            </a:r>
            <a:endParaRPr lang="en-US" dirty="0"/>
          </a:p>
          <a:p>
            <a:pPr marL="342900" indent="-342900">
              <a:buAutoNum type="arabicPeriod"/>
            </a:pPr>
            <a:r>
              <a:rPr lang="en-US" dirty="0"/>
              <a:t>Introduce </a:t>
            </a:r>
            <a:r>
              <a:rPr lang="en-US" dirty="0" smtClean="0"/>
              <a:t>yourself and your  </a:t>
            </a:r>
            <a:r>
              <a:rPr lang="en-US" dirty="0"/>
              <a:t>experiment</a:t>
            </a:r>
          </a:p>
          <a:p>
            <a:pPr marL="342900" indent="-342900">
              <a:buAutoNum type="arabicPeriod"/>
            </a:pPr>
            <a:r>
              <a:rPr lang="en-US" dirty="0"/>
              <a:t>Explain your procedure</a:t>
            </a:r>
          </a:p>
          <a:p>
            <a:pPr marL="342900" indent="-342900">
              <a:buAutoNum type="arabicPeriod"/>
            </a:pPr>
            <a:r>
              <a:rPr lang="en-US" dirty="0"/>
              <a:t>State your hypothesis</a:t>
            </a:r>
          </a:p>
          <a:p>
            <a:pPr marL="342900" indent="-342900">
              <a:buAutoNum type="arabicPeriod"/>
            </a:pPr>
            <a:r>
              <a:rPr lang="en-US" dirty="0"/>
              <a:t>Video the results</a:t>
            </a:r>
          </a:p>
          <a:p>
            <a:pPr marL="342900" indent="-342900">
              <a:buAutoNum type="arabicPeriod"/>
            </a:pPr>
            <a:r>
              <a:rPr lang="en-US" dirty="0"/>
              <a:t>Explain your observations</a:t>
            </a:r>
          </a:p>
          <a:p>
            <a:pPr marL="342900" indent="-342900">
              <a:buAutoNum type="arabicPeriod"/>
            </a:pPr>
            <a:r>
              <a:rPr lang="en-US" dirty="0"/>
              <a:t>State your conclusion</a:t>
            </a:r>
          </a:p>
          <a:p>
            <a:endParaRPr lang="en-US" dirty="0"/>
          </a:p>
        </p:txBody>
      </p:sp>
    </p:spTree>
    <p:extLst>
      <p:ext uri="{BB962C8B-B14F-4D97-AF65-F5344CB8AC3E}">
        <p14:creationId xmlns:p14="http://schemas.microsoft.com/office/powerpoint/2010/main" val="19980425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355003" y="451821"/>
            <a:ext cx="7250654" cy="4801314"/>
          </a:xfrm>
          <a:prstGeom prst="rect">
            <a:avLst/>
          </a:prstGeom>
          <a:noFill/>
        </p:spPr>
        <p:txBody>
          <a:bodyPr wrap="square" rtlCol="0">
            <a:spAutoFit/>
          </a:bodyPr>
          <a:lstStyle/>
          <a:p>
            <a:r>
              <a:rPr lang="en-US" sz="3600" dirty="0" smtClean="0"/>
              <a:t>Thermometers</a:t>
            </a:r>
          </a:p>
          <a:p>
            <a:r>
              <a:rPr lang="en-US" dirty="0" smtClean="0"/>
              <a:t>Now let’s learn how to use our thermometers.  </a:t>
            </a:r>
          </a:p>
          <a:p>
            <a:endParaRPr lang="en-US" dirty="0" smtClean="0"/>
          </a:p>
          <a:p>
            <a:r>
              <a:rPr lang="en-US" dirty="0" smtClean="0"/>
              <a:t>-We will measure the temperature of different things in the school and make a bar graph to show our results. </a:t>
            </a:r>
          </a:p>
          <a:p>
            <a:r>
              <a:rPr lang="en-US" dirty="0" smtClean="0"/>
              <a:t>-These thermometers are glass and can break easily, so be careful.  If yours breaks, tell me right away.</a:t>
            </a:r>
          </a:p>
          <a:p>
            <a:r>
              <a:rPr lang="en-US" dirty="0" smtClean="0"/>
              <a:t>-Your thermometer will need at least 3 minutes to accurately measure the temperature, so use a timer.</a:t>
            </a:r>
          </a:p>
          <a:p>
            <a:r>
              <a:rPr lang="en-US" dirty="0" smtClean="0"/>
              <a:t>-If you are holding onto the thermometer, it will measure your temperature, so carefully place your thermometer in or on whatever you are going to measure. </a:t>
            </a:r>
          </a:p>
          <a:p>
            <a:r>
              <a:rPr lang="en-US" dirty="0" smtClean="0"/>
              <a:t>-Use the thermometer data graph to make your bar graph. </a:t>
            </a:r>
          </a:p>
          <a:p>
            <a:r>
              <a:rPr lang="en-US" dirty="0" smtClean="0"/>
              <a:t>-measure the temperature of at least 10 things.</a:t>
            </a:r>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7658" y="490278"/>
            <a:ext cx="3653315" cy="4724400"/>
          </a:xfrm>
          <a:prstGeom prst="rect">
            <a:avLst/>
          </a:prstGeom>
        </p:spPr>
      </p:pic>
    </p:spTree>
    <p:extLst>
      <p:ext uri="{BB962C8B-B14F-4D97-AF65-F5344CB8AC3E}">
        <p14:creationId xmlns:p14="http://schemas.microsoft.com/office/powerpoint/2010/main" val="16995589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6"/>
            </a:gs>
            <a:gs pos="100000">
              <a:schemeClr val="accent5"/>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441525" y="279699"/>
            <a:ext cx="8928847" cy="584775"/>
          </a:xfrm>
          <a:prstGeom prst="rect">
            <a:avLst/>
          </a:prstGeom>
          <a:noFill/>
        </p:spPr>
        <p:txBody>
          <a:bodyPr wrap="square" rtlCol="0">
            <a:spAutoFit/>
          </a:bodyPr>
          <a:lstStyle/>
          <a:p>
            <a:r>
              <a:rPr lang="en-US" sz="3200" b="1" dirty="0" smtClean="0"/>
              <a:t>Temperature and Heat Discussion Questions</a:t>
            </a:r>
            <a:endParaRPr lang="en-US" sz="3200" b="1" dirty="0"/>
          </a:p>
        </p:txBody>
      </p:sp>
      <p:sp>
        <p:nvSpPr>
          <p:cNvPr id="3" name="TextBox 2"/>
          <p:cNvSpPr txBox="1"/>
          <p:nvPr/>
        </p:nvSpPr>
        <p:spPr>
          <a:xfrm>
            <a:off x="555251" y="2142975"/>
            <a:ext cx="13055603" cy="2308324"/>
          </a:xfrm>
          <a:prstGeom prst="rect">
            <a:avLst/>
          </a:prstGeom>
          <a:noFill/>
        </p:spPr>
        <p:txBody>
          <a:bodyPr wrap="square" rtlCol="0">
            <a:spAutoFit/>
          </a:bodyPr>
          <a:lstStyle/>
          <a:p>
            <a:pPr marL="342900" indent="-342900">
              <a:buAutoNum type="arabicPeriod"/>
            </a:pPr>
            <a:r>
              <a:rPr lang="en-US" sz="2400" dirty="0" smtClean="0"/>
              <a:t>What is temperature?</a:t>
            </a:r>
          </a:p>
          <a:p>
            <a:pPr marL="342900" indent="-342900">
              <a:buAutoNum type="arabicPeriod"/>
            </a:pPr>
            <a:r>
              <a:rPr lang="en-US" sz="2400" dirty="0" smtClean="0"/>
              <a:t>What is heat?</a:t>
            </a:r>
          </a:p>
          <a:p>
            <a:pPr marL="342900" indent="-342900">
              <a:buAutoNum type="arabicPeriod"/>
            </a:pPr>
            <a:r>
              <a:rPr lang="en-US" sz="2400" dirty="0" smtClean="0"/>
              <a:t>How can we know how much heat energy something has?</a:t>
            </a:r>
          </a:p>
          <a:p>
            <a:pPr marL="342900" indent="-342900">
              <a:buAutoNum type="arabicPeriod"/>
            </a:pPr>
            <a:r>
              <a:rPr lang="en-US" sz="2400" dirty="0" smtClean="0"/>
              <a:t>Why did the food color in the hot water mix faster than in the other jars?</a:t>
            </a:r>
          </a:p>
          <a:p>
            <a:pPr marL="342900" indent="-342900">
              <a:buAutoNum type="arabicPeriod"/>
            </a:pPr>
            <a:r>
              <a:rPr lang="en-US" sz="2400" dirty="0" smtClean="0"/>
              <a:t>In the </a:t>
            </a:r>
            <a:r>
              <a:rPr lang="en-US" sz="2400" dirty="0" err="1" smtClean="0"/>
              <a:t>Tinybop</a:t>
            </a:r>
            <a:r>
              <a:rPr lang="en-US" sz="2400" dirty="0" smtClean="0"/>
              <a:t> Weather app, what were the air molecules doing when</a:t>
            </a:r>
          </a:p>
          <a:p>
            <a:r>
              <a:rPr lang="en-US" sz="2400" dirty="0"/>
              <a:t>	</a:t>
            </a:r>
            <a:r>
              <a:rPr lang="en-US" sz="2400" dirty="0" smtClean="0"/>
              <a:t>they were hot and cold?  </a:t>
            </a:r>
            <a:endParaRPr lang="en-US" sz="2400" dirty="0"/>
          </a:p>
        </p:txBody>
      </p:sp>
    </p:spTree>
    <p:extLst>
      <p:ext uri="{BB962C8B-B14F-4D97-AF65-F5344CB8AC3E}">
        <p14:creationId xmlns:p14="http://schemas.microsoft.com/office/powerpoint/2010/main" val="2050473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tx1">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344244" y="268941"/>
            <a:ext cx="2850777" cy="707886"/>
          </a:xfrm>
          <a:prstGeom prst="rect">
            <a:avLst/>
          </a:prstGeom>
          <a:noFill/>
        </p:spPr>
        <p:txBody>
          <a:bodyPr wrap="square" rtlCol="0">
            <a:spAutoFit/>
          </a:bodyPr>
          <a:lstStyle/>
          <a:p>
            <a:r>
              <a:rPr lang="en-US" sz="4000" smtClean="0">
                <a:solidFill>
                  <a:schemeClr val="bg1"/>
                </a:solidFill>
              </a:rPr>
              <a:t>Humidity</a:t>
            </a:r>
            <a:endParaRPr lang="en-US" sz="4000">
              <a:solidFill>
                <a:schemeClr val="bg1"/>
              </a:solidFill>
            </a:endParaRPr>
          </a:p>
        </p:txBody>
      </p:sp>
      <p:sp>
        <p:nvSpPr>
          <p:cNvPr id="3" name="TextBox 2"/>
          <p:cNvSpPr txBox="1"/>
          <p:nvPr/>
        </p:nvSpPr>
        <p:spPr>
          <a:xfrm>
            <a:off x="441270" y="2169589"/>
            <a:ext cx="9057288" cy="1477328"/>
          </a:xfrm>
          <a:prstGeom prst="rect">
            <a:avLst/>
          </a:prstGeom>
          <a:noFill/>
        </p:spPr>
        <p:txBody>
          <a:bodyPr wrap="none" rtlCol="0">
            <a:spAutoFit/>
          </a:bodyPr>
          <a:lstStyle/>
          <a:p>
            <a:r>
              <a:rPr lang="en-US" b="1" dirty="0" smtClean="0">
                <a:solidFill>
                  <a:schemeClr val="bg1"/>
                </a:solidFill>
              </a:rPr>
              <a:t>Humidity is a measurement of how wet the air is.  </a:t>
            </a:r>
          </a:p>
          <a:p>
            <a:endParaRPr lang="en-US" dirty="0">
              <a:solidFill>
                <a:schemeClr val="bg1"/>
              </a:solidFill>
            </a:endParaRPr>
          </a:p>
          <a:p>
            <a:r>
              <a:rPr lang="en-US" dirty="0" smtClean="0">
                <a:solidFill>
                  <a:schemeClr val="bg1"/>
                </a:solidFill>
              </a:rPr>
              <a:t>The air around us has water vapor in it, but we cannot see it because it is a gas.</a:t>
            </a:r>
          </a:p>
          <a:p>
            <a:endParaRPr lang="en-US" dirty="0">
              <a:solidFill>
                <a:schemeClr val="bg1"/>
              </a:solidFill>
            </a:endParaRPr>
          </a:p>
          <a:p>
            <a:r>
              <a:rPr lang="en-US" dirty="0" smtClean="0">
                <a:solidFill>
                  <a:schemeClr val="bg1"/>
                </a:solidFill>
              </a:rPr>
              <a:t>This water vapor is what we measure when we measure humidity.  </a:t>
            </a:r>
            <a:endParaRPr lang="en-US"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978" y="4053685"/>
            <a:ext cx="2462568" cy="2493033"/>
          </a:xfrm>
          <a:prstGeom prst="rect">
            <a:avLst/>
          </a:prstGeom>
        </p:spPr>
      </p:pic>
      <p:sp>
        <p:nvSpPr>
          <p:cNvPr id="5" name="TextBox 4"/>
          <p:cNvSpPr txBox="1"/>
          <p:nvPr/>
        </p:nvSpPr>
        <p:spPr>
          <a:xfrm>
            <a:off x="3195021" y="3848220"/>
            <a:ext cx="4672574" cy="646331"/>
          </a:xfrm>
          <a:prstGeom prst="rect">
            <a:avLst/>
          </a:prstGeom>
          <a:noFill/>
        </p:spPr>
        <p:txBody>
          <a:bodyPr wrap="square" rtlCol="0">
            <a:spAutoFit/>
          </a:bodyPr>
          <a:lstStyle/>
          <a:p>
            <a:r>
              <a:rPr lang="en-US" dirty="0" smtClean="0"/>
              <a:t>We measure humidity with a tool called a hygrometer.  </a:t>
            </a:r>
            <a:endParaRPr lang="en-US" dirty="0"/>
          </a:p>
        </p:txBody>
      </p:sp>
      <p:sp>
        <p:nvSpPr>
          <p:cNvPr id="6" name="TextBox 5"/>
          <p:cNvSpPr txBox="1"/>
          <p:nvPr/>
        </p:nvSpPr>
        <p:spPr>
          <a:xfrm>
            <a:off x="4696904" y="5088109"/>
            <a:ext cx="4306884" cy="923330"/>
          </a:xfrm>
          <a:prstGeom prst="rect">
            <a:avLst/>
          </a:prstGeom>
          <a:noFill/>
        </p:spPr>
        <p:txBody>
          <a:bodyPr wrap="square" rtlCol="0">
            <a:spAutoFit/>
          </a:bodyPr>
          <a:lstStyle/>
          <a:p>
            <a:r>
              <a:rPr lang="en-US" dirty="0" smtClean="0">
                <a:solidFill>
                  <a:schemeClr val="bg1"/>
                </a:solidFill>
              </a:rPr>
              <a:t>The amount of water in the air affects what kind of weather we will have.</a:t>
            </a:r>
            <a:endParaRPr lang="en-US" dirty="0">
              <a:solidFill>
                <a:schemeClr val="bg1"/>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3788" y="3478116"/>
            <a:ext cx="2476500" cy="30734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6314" y="340919"/>
            <a:ext cx="2664994" cy="1811894"/>
          </a:xfrm>
          <a:prstGeom prst="rect">
            <a:avLst/>
          </a:prstGeom>
        </p:spPr>
      </p:pic>
    </p:spTree>
    <p:extLst>
      <p:ext uri="{BB962C8B-B14F-4D97-AF65-F5344CB8AC3E}">
        <p14:creationId xmlns:p14="http://schemas.microsoft.com/office/powerpoint/2010/main" val="1005676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tx1">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681316" y="560439"/>
            <a:ext cx="6537367" cy="707886"/>
          </a:xfrm>
          <a:prstGeom prst="rect">
            <a:avLst/>
          </a:prstGeom>
          <a:noFill/>
        </p:spPr>
        <p:txBody>
          <a:bodyPr wrap="none" rtlCol="0">
            <a:spAutoFit/>
          </a:bodyPr>
          <a:lstStyle/>
          <a:p>
            <a:r>
              <a:rPr lang="en-US" sz="4000" b="1" dirty="0" smtClean="0">
                <a:solidFill>
                  <a:schemeClr val="bg1"/>
                </a:solidFill>
              </a:rPr>
              <a:t>Learning with Technology</a:t>
            </a:r>
            <a:endParaRPr lang="en-US" sz="4000" b="1" dirty="0">
              <a:solidFill>
                <a:schemeClr val="bg1"/>
              </a:solidFill>
            </a:endParaRPr>
          </a:p>
        </p:txBody>
      </p:sp>
      <p:sp>
        <p:nvSpPr>
          <p:cNvPr id="3" name="TextBox 2"/>
          <p:cNvSpPr txBox="1"/>
          <p:nvPr/>
        </p:nvSpPr>
        <p:spPr>
          <a:xfrm>
            <a:off x="1283110" y="1538806"/>
            <a:ext cx="5424883" cy="369332"/>
          </a:xfrm>
          <a:prstGeom prst="rect">
            <a:avLst/>
          </a:prstGeom>
          <a:noFill/>
        </p:spPr>
        <p:txBody>
          <a:bodyPr wrap="none" rtlCol="0">
            <a:spAutoFit/>
          </a:bodyPr>
          <a:lstStyle/>
          <a:p>
            <a:r>
              <a:rPr lang="en-US" dirty="0" smtClean="0">
                <a:solidFill>
                  <a:schemeClr val="bg1"/>
                </a:solidFill>
              </a:rPr>
              <a:t>Using an iPad, go to the </a:t>
            </a:r>
            <a:r>
              <a:rPr lang="en-US" dirty="0" err="1" smtClean="0">
                <a:solidFill>
                  <a:schemeClr val="bg1"/>
                </a:solidFill>
              </a:rPr>
              <a:t>Tinybop</a:t>
            </a:r>
            <a:r>
              <a:rPr lang="en-US" dirty="0" smtClean="0">
                <a:solidFill>
                  <a:schemeClr val="bg1"/>
                </a:solidFill>
              </a:rPr>
              <a:t> Weather app.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087" y="1268325"/>
            <a:ext cx="1655772" cy="164895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9803" y="3187764"/>
            <a:ext cx="6205384" cy="3363760"/>
          </a:xfrm>
          <a:prstGeom prst="rect">
            <a:avLst/>
          </a:prstGeom>
        </p:spPr>
      </p:pic>
      <p:sp>
        <p:nvSpPr>
          <p:cNvPr id="6" name="TextBox 5"/>
          <p:cNvSpPr txBox="1"/>
          <p:nvPr/>
        </p:nvSpPr>
        <p:spPr>
          <a:xfrm>
            <a:off x="450516" y="2175361"/>
            <a:ext cx="6721712" cy="3139321"/>
          </a:xfrm>
          <a:prstGeom prst="rect">
            <a:avLst/>
          </a:prstGeom>
          <a:noFill/>
        </p:spPr>
        <p:txBody>
          <a:bodyPr wrap="none" rtlCol="0">
            <a:spAutoFit/>
          </a:bodyPr>
          <a:lstStyle/>
          <a:p>
            <a:r>
              <a:rPr lang="en-US" dirty="0" smtClean="0"/>
              <a:t>Open the app and tap on your account.</a:t>
            </a:r>
          </a:p>
          <a:p>
            <a:endParaRPr lang="en-US" dirty="0" smtClean="0"/>
          </a:p>
          <a:p>
            <a:r>
              <a:rPr lang="en-US" dirty="0" smtClean="0"/>
              <a:t>Tap on the key </a:t>
            </a:r>
            <a:r>
              <a:rPr lang="en-US" dirty="0" smtClean="0"/>
              <a:t>and </a:t>
            </a:r>
            <a:r>
              <a:rPr lang="en-US" dirty="0" smtClean="0"/>
              <a:t>make sure that none of the symbols in </a:t>
            </a:r>
          </a:p>
          <a:p>
            <a:r>
              <a:rPr lang="en-US" dirty="0" smtClean="0"/>
              <a:t>the left columns are highlighted. This will allow </a:t>
            </a:r>
          </a:p>
          <a:p>
            <a:r>
              <a:rPr lang="en-US" dirty="0" smtClean="0"/>
              <a:t>you to see how all of the elements of weather</a:t>
            </a:r>
          </a:p>
          <a:p>
            <a:r>
              <a:rPr lang="en-US" dirty="0" smtClean="0"/>
              <a:t> interact. </a:t>
            </a:r>
            <a:endParaRPr lang="en-US" dirty="0"/>
          </a:p>
          <a:p>
            <a:r>
              <a:rPr lang="en-US" dirty="0" smtClean="0"/>
              <a:t>Tap on the water to see the water vapor.  It </a:t>
            </a:r>
          </a:p>
          <a:p>
            <a:r>
              <a:rPr lang="en-US" dirty="0" smtClean="0"/>
              <a:t>Will look like small white circles. </a:t>
            </a:r>
          </a:p>
          <a:p>
            <a:r>
              <a:rPr lang="en-US" dirty="0" smtClean="0"/>
              <a:t>Observe what happens to that humidity. </a:t>
            </a:r>
            <a:endParaRPr lang="en-US" dirty="0"/>
          </a:p>
          <a:p>
            <a:r>
              <a:rPr lang="en-US" dirty="0" smtClean="0"/>
              <a:t>Tap on the land to see the water vapor.  </a:t>
            </a:r>
          </a:p>
          <a:p>
            <a:r>
              <a:rPr lang="en-US" dirty="0" smtClean="0"/>
              <a:t>Observe what happens to that humidity. </a:t>
            </a:r>
          </a:p>
        </p:txBody>
      </p:sp>
    </p:spTree>
    <p:extLst>
      <p:ext uri="{BB962C8B-B14F-4D97-AF65-F5344CB8AC3E}">
        <p14:creationId xmlns:p14="http://schemas.microsoft.com/office/powerpoint/2010/main" val="9259085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tx1">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374573" y="286439"/>
            <a:ext cx="4329629" cy="707886"/>
          </a:xfrm>
          <a:prstGeom prst="rect">
            <a:avLst/>
          </a:prstGeom>
          <a:noFill/>
        </p:spPr>
        <p:txBody>
          <a:bodyPr wrap="square" rtlCol="0">
            <a:spAutoFit/>
          </a:bodyPr>
          <a:lstStyle/>
          <a:p>
            <a:r>
              <a:rPr lang="en-US" sz="4000" b="1" dirty="0" smtClean="0">
                <a:solidFill>
                  <a:schemeClr val="bg1"/>
                </a:solidFill>
              </a:rPr>
              <a:t>Humidity Activity</a:t>
            </a:r>
            <a:endParaRPr lang="en-US" sz="4000" b="1" dirty="0">
              <a:solidFill>
                <a:schemeClr val="bg1"/>
              </a:solidFill>
            </a:endParaRPr>
          </a:p>
        </p:txBody>
      </p:sp>
      <p:sp>
        <p:nvSpPr>
          <p:cNvPr id="3" name="TextBox 2"/>
          <p:cNvSpPr txBox="1"/>
          <p:nvPr/>
        </p:nvSpPr>
        <p:spPr>
          <a:xfrm>
            <a:off x="374573" y="1101687"/>
            <a:ext cx="7447402" cy="646331"/>
          </a:xfrm>
          <a:prstGeom prst="rect">
            <a:avLst/>
          </a:prstGeom>
          <a:noFill/>
        </p:spPr>
        <p:txBody>
          <a:bodyPr wrap="square" rtlCol="0">
            <a:spAutoFit/>
          </a:bodyPr>
          <a:lstStyle/>
          <a:p>
            <a:r>
              <a:rPr lang="en-US" dirty="0" smtClean="0">
                <a:solidFill>
                  <a:schemeClr val="bg1"/>
                </a:solidFill>
              </a:rPr>
              <a:t>How does temperature affect the amount of water vapor air can hold?</a:t>
            </a:r>
            <a:endParaRPr lang="en-US" dirty="0">
              <a:solidFill>
                <a:schemeClr val="bg1"/>
              </a:solidFill>
            </a:endParaRPr>
          </a:p>
        </p:txBody>
      </p:sp>
      <p:sp>
        <p:nvSpPr>
          <p:cNvPr id="4" name="TextBox 3"/>
          <p:cNvSpPr txBox="1"/>
          <p:nvPr/>
        </p:nvSpPr>
        <p:spPr>
          <a:xfrm>
            <a:off x="451692" y="1630496"/>
            <a:ext cx="3492347" cy="1754326"/>
          </a:xfrm>
          <a:prstGeom prst="rect">
            <a:avLst/>
          </a:prstGeom>
          <a:noFill/>
        </p:spPr>
        <p:txBody>
          <a:bodyPr wrap="square" rtlCol="0">
            <a:spAutoFit/>
          </a:bodyPr>
          <a:lstStyle/>
          <a:p>
            <a:r>
              <a:rPr lang="en-US" dirty="0" smtClean="0">
                <a:solidFill>
                  <a:schemeClr val="bg1"/>
                </a:solidFill>
              </a:rPr>
              <a:t>We will need:</a:t>
            </a:r>
          </a:p>
          <a:p>
            <a:r>
              <a:rPr lang="en-US" dirty="0" smtClean="0">
                <a:solidFill>
                  <a:schemeClr val="bg1"/>
                </a:solidFill>
              </a:rPr>
              <a:t>3 glass jars</a:t>
            </a:r>
          </a:p>
          <a:p>
            <a:r>
              <a:rPr lang="en-US" dirty="0" smtClean="0">
                <a:solidFill>
                  <a:schemeClr val="bg1"/>
                </a:solidFill>
              </a:rPr>
              <a:t>3 x 500 milliliters hot water</a:t>
            </a:r>
          </a:p>
          <a:p>
            <a:r>
              <a:rPr lang="en-US" dirty="0" smtClean="0">
                <a:solidFill>
                  <a:schemeClr val="bg1"/>
                </a:solidFill>
              </a:rPr>
              <a:t>3 pieces of plastic wrap</a:t>
            </a:r>
          </a:p>
          <a:p>
            <a:r>
              <a:rPr lang="en-US" dirty="0" smtClean="0">
                <a:solidFill>
                  <a:schemeClr val="bg1"/>
                </a:solidFill>
              </a:rPr>
              <a:t>Ice</a:t>
            </a:r>
          </a:p>
          <a:p>
            <a:r>
              <a:rPr lang="en-US" dirty="0" smtClean="0">
                <a:solidFill>
                  <a:schemeClr val="bg1"/>
                </a:solidFill>
              </a:rPr>
              <a:t>1 sponge soaked in hot water</a:t>
            </a:r>
          </a:p>
        </p:txBody>
      </p:sp>
      <p:sp>
        <p:nvSpPr>
          <p:cNvPr id="5" name="TextBox 4"/>
          <p:cNvSpPr txBox="1"/>
          <p:nvPr/>
        </p:nvSpPr>
        <p:spPr>
          <a:xfrm>
            <a:off x="374573" y="3738441"/>
            <a:ext cx="6620842" cy="2585323"/>
          </a:xfrm>
          <a:prstGeom prst="rect">
            <a:avLst/>
          </a:prstGeom>
          <a:noFill/>
        </p:spPr>
        <p:txBody>
          <a:bodyPr wrap="square" rtlCol="0">
            <a:spAutoFit/>
          </a:bodyPr>
          <a:lstStyle/>
          <a:p>
            <a:r>
              <a:rPr lang="en-US" dirty="0" smtClean="0">
                <a:solidFill>
                  <a:schemeClr val="bg1"/>
                </a:solidFill>
              </a:rPr>
              <a:t>Procedure:</a:t>
            </a:r>
          </a:p>
          <a:p>
            <a:r>
              <a:rPr lang="en-US" dirty="0" smtClean="0">
                <a:solidFill>
                  <a:schemeClr val="bg1"/>
                </a:solidFill>
              </a:rPr>
              <a:t>Write your hypothesis – What do you think will happen.</a:t>
            </a:r>
          </a:p>
          <a:p>
            <a:r>
              <a:rPr lang="en-US" dirty="0" smtClean="0">
                <a:solidFill>
                  <a:schemeClr val="bg1"/>
                </a:solidFill>
              </a:rPr>
              <a:t>Put 500 ml of hot water in each glass jar.</a:t>
            </a:r>
          </a:p>
          <a:p>
            <a:r>
              <a:rPr lang="en-US" dirty="0" smtClean="0">
                <a:solidFill>
                  <a:schemeClr val="bg1"/>
                </a:solidFill>
              </a:rPr>
              <a:t>Cover each jar with plastic wrap.</a:t>
            </a:r>
          </a:p>
          <a:p>
            <a:r>
              <a:rPr lang="en-US" dirty="0" smtClean="0">
                <a:solidFill>
                  <a:schemeClr val="bg1"/>
                </a:solidFill>
              </a:rPr>
              <a:t>On  top of the first jar, place  the sponge.</a:t>
            </a:r>
          </a:p>
          <a:p>
            <a:r>
              <a:rPr lang="en-US" dirty="0" smtClean="0">
                <a:solidFill>
                  <a:schemeClr val="bg1"/>
                </a:solidFill>
              </a:rPr>
              <a:t>Leave the second jar with nothing on top. </a:t>
            </a:r>
          </a:p>
          <a:p>
            <a:r>
              <a:rPr lang="en-US" dirty="0" smtClean="0">
                <a:solidFill>
                  <a:schemeClr val="bg1"/>
                </a:solidFill>
              </a:rPr>
              <a:t>On the third jar, place some ice. </a:t>
            </a:r>
          </a:p>
          <a:p>
            <a:r>
              <a:rPr lang="en-US" dirty="0" smtClean="0">
                <a:solidFill>
                  <a:schemeClr val="bg1"/>
                </a:solidFill>
              </a:rPr>
              <a:t>Wait and observe</a:t>
            </a:r>
          </a:p>
          <a:p>
            <a:r>
              <a:rPr lang="en-US" dirty="0" smtClean="0">
                <a:solidFill>
                  <a:schemeClr val="bg1"/>
                </a:solidFill>
              </a:rPr>
              <a:t>Record your observations on your humidity activity sheet.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4239" y="1471019"/>
            <a:ext cx="4017102" cy="5219500"/>
          </a:xfrm>
          <a:prstGeom prst="rect">
            <a:avLst/>
          </a:prstGeom>
        </p:spPr>
      </p:pic>
    </p:spTree>
    <p:extLst>
      <p:ext uri="{BB962C8B-B14F-4D97-AF65-F5344CB8AC3E}">
        <p14:creationId xmlns:p14="http://schemas.microsoft.com/office/powerpoint/2010/main" val="535558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tx1">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691978" y="518984"/>
            <a:ext cx="9465276" cy="707886"/>
          </a:xfrm>
          <a:prstGeom prst="rect">
            <a:avLst/>
          </a:prstGeom>
          <a:noFill/>
        </p:spPr>
        <p:txBody>
          <a:bodyPr wrap="square" rtlCol="0">
            <a:spAutoFit/>
          </a:bodyPr>
          <a:lstStyle/>
          <a:p>
            <a:r>
              <a:rPr lang="en-US" sz="4000" dirty="0" smtClean="0">
                <a:solidFill>
                  <a:schemeClr val="bg1"/>
                </a:solidFill>
              </a:rPr>
              <a:t>Make a video of your experiment</a:t>
            </a:r>
            <a:endParaRPr lang="en-US" sz="4000" dirty="0">
              <a:solidFill>
                <a:schemeClr val="bg1"/>
              </a:solidFill>
            </a:endParaRPr>
          </a:p>
        </p:txBody>
      </p:sp>
      <p:sp>
        <p:nvSpPr>
          <p:cNvPr id="3" name="TextBox 2"/>
          <p:cNvSpPr txBox="1"/>
          <p:nvPr/>
        </p:nvSpPr>
        <p:spPr>
          <a:xfrm>
            <a:off x="1013254" y="1927654"/>
            <a:ext cx="8770350" cy="923330"/>
          </a:xfrm>
          <a:prstGeom prst="rect">
            <a:avLst/>
          </a:prstGeom>
          <a:noFill/>
        </p:spPr>
        <p:txBody>
          <a:bodyPr wrap="none" rtlCol="0">
            <a:spAutoFit/>
          </a:bodyPr>
          <a:lstStyle/>
          <a:p>
            <a:r>
              <a:rPr lang="en-US" dirty="0" smtClean="0">
                <a:solidFill>
                  <a:schemeClr val="bg1"/>
                </a:solidFill>
              </a:rPr>
              <a:t>Use the </a:t>
            </a:r>
            <a:r>
              <a:rPr lang="en-US" dirty="0" err="1" smtClean="0">
                <a:solidFill>
                  <a:schemeClr val="bg1"/>
                </a:solidFill>
              </a:rPr>
              <a:t>FlipGrid</a:t>
            </a:r>
            <a:r>
              <a:rPr lang="en-US" dirty="0" smtClean="0">
                <a:solidFill>
                  <a:schemeClr val="bg1"/>
                </a:solidFill>
              </a:rPr>
              <a:t> app on the iPad and make a video about your experiment.  </a:t>
            </a:r>
          </a:p>
          <a:p>
            <a:r>
              <a:rPr lang="en-US" dirty="0" smtClean="0">
                <a:solidFill>
                  <a:schemeClr val="bg1"/>
                </a:solidFill>
              </a:rPr>
              <a:t>The password for the grid is: </a:t>
            </a:r>
            <a:r>
              <a:rPr lang="en-US" b="1" dirty="0" smtClean="0">
                <a:solidFill>
                  <a:schemeClr val="bg1"/>
                </a:solidFill>
              </a:rPr>
              <a:t>ranchos1</a:t>
            </a:r>
          </a:p>
          <a:p>
            <a:r>
              <a:rPr lang="en-US" dirty="0" smtClean="0">
                <a:solidFill>
                  <a:schemeClr val="bg1"/>
                </a:solidFill>
              </a:rPr>
              <a:t>The topic is titled: Humidity Activity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6504" y="2814825"/>
            <a:ext cx="4737100" cy="1498600"/>
          </a:xfrm>
          <a:prstGeom prst="rect">
            <a:avLst/>
          </a:prstGeom>
        </p:spPr>
      </p:pic>
      <p:sp>
        <p:nvSpPr>
          <p:cNvPr id="5" name="TextBox 4"/>
          <p:cNvSpPr txBox="1"/>
          <p:nvPr/>
        </p:nvSpPr>
        <p:spPr>
          <a:xfrm>
            <a:off x="1161535" y="4275438"/>
            <a:ext cx="5609968" cy="2308324"/>
          </a:xfrm>
          <a:prstGeom prst="rect">
            <a:avLst/>
          </a:prstGeom>
          <a:noFill/>
        </p:spPr>
        <p:txBody>
          <a:bodyPr wrap="square" rtlCol="0">
            <a:spAutoFit/>
          </a:bodyPr>
          <a:lstStyle/>
          <a:p>
            <a:r>
              <a:rPr lang="en-US" dirty="0" smtClean="0"/>
              <a:t>Be sure to:</a:t>
            </a:r>
            <a:endParaRPr lang="en-US" dirty="0"/>
          </a:p>
          <a:p>
            <a:pPr marL="342900" indent="-342900">
              <a:buAutoNum type="arabicPeriod"/>
            </a:pPr>
            <a:r>
              <a:rPr lang="en-US" dirty="0"/>
              <a:t>Introduce </a:t>
            </a:r>
            <a:r>
              <a:rPr lang="en-US" dirty="0" smtClean="0"/>
              <a:t>yourself and your  </a:t>
            </a:r>
            <a:r>
              <a:rPr lang="en-US" dirty="0"/>
              <a:t>experiment</a:t>
            </a:r>
          </a:p>
          <a:p>
            <a:pPr marL="342900" indent="-342900">
              <a:buAutoNum type="arabicPeriod"/>
            </a:pPr>
            <a:r>
              <a:rPr lang="en-US" dirty="0"/>
              <a:t>Explain your procedure</a:t>
            </a:r>
          </a:p>
          <a:p>
            <a:pPr marL="342900" indent="-342900">
              <a:buAutoNum type="arabicPeriod"/>
            </a:pPr>
            <a:r>
              <a:rPr lang="en-US" dirty="0"/>
              <a:t>State your hypothesis</a:t>
            </a:r>
          </a:p>
          <a:p>
            <a:pPr marL="342900" indent="-342900">
              <a:buAutoNum type="arabicPeriod"/>
            </a:pPr>
            <a:r>
              <a:rPr lang="en-US" dirty="0"/>
              <a:t>Video the results</a:t>
            </a:r>
          </a:p>
          <a:p>
            <a:pPr marL="342900" indent="-342900">
              <a:buAutoNum type="arabicPeriod"/>
            </a:pPr>
            <a:r>
              <a:rPr lang="en-US" dirty="0"/>
              <a:t>Explain your observations</a:t>
            </a:r>
          </a:p>
          <a:p>
            <a:pPr marL="342900" indent="-342900">
              <a:buAutoNum type="arabicPeriod"/>
            </a:pPr>
            <a:r>
              <a:rPr lang="en-US" dirty="0"/>
              <a:t>State your conclusion</a:t>
            </a:r>
          </a:p>
          <a:p>
            <a:endParaRPr lang="en-US" dirty="0"/>
          </a:p>
        </p:txBody>
      </p:sp>
    </p:spTree>
    <p:extLst>
      <p:ext uri="{BB962C8B-B14F-4D97-AF65-F5344CB8AC3E}">
        <p14:creationId xmlns:p14="http://schemas.microsoft.com/office/powerpoint/2010/main" val="1872967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tx1">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481913" y="420129"/>
            <a:ext cx="7640233" cy="707886"/>
          </a:xfrm>
          <a:prstGeom prst="rect">
            <a:avLst/>
          </a:prstGeom>
          <a:noFill/>
        </p:spPr>
        <p:txBody>
          <a:bodyPr wrap="none" rtlCol="0">
            <a:spAutoFit/>
          </a:bodyPr>
          <a:lstStyle/>
          <a:p>
            <a:r>
              <a:rPr lang="en-US" sz="4000" b="1" dirty="0" smtClean="0">
                <a:solidFill>
                  <a:schemeClr val="bg1"/>
                </a:solidFill>
              </a:rPr>
              <a:t>Humidity Discussion Questions</a:t>
            </a:r>
            <a:endParaRPr lang="en-US" sz="4000" b="1" dirty="0">
              <a:solidFill>
                <a:schemeClr val="bg1"/>
              </a:solidFill>
            </a:endParaRPr>
          </a:p>
        </p:txBody>
      </p:sp>
      <p:sp>
        <p:nvSpPr>
          <p:cNvPr id="3" name="TextBox 2"/>
          <p:cNvSpPr txBox="1"/>
          <p:nvPr/>
        </p:nvSpPr>
        <p:spPr>
          <a:xfrm>
            <a:off x="605480" y="1569308"/>
            <a:ext cx="10972801" cy="1446550"/>
          </a:xfrm>
          <a:prstGeom prst="rect">
            <a:avLst/>
          </a:prstGeom>
          <a:noFill/>
        </p:spPr>
        <p:txBody>
          <a:bodyPr wrap="square" rtlCol="0">
            <a:spAutoFit/>
          </a:bodyPr>
          <a:lstStyle/>
          <a:p>
            <a:pPr marL="342900" indent="-342900">
              <a:buAutoNum type="arabicPeriod"/>
            </a:pPr>
            <a:r>
              <a:rPr lang="en-US" sz="2200" dirty="0" smtClean="0">
                <a:solidFill>
                  <a:schemeClr val="bg1"/>
                </a:solidFill>
              </a:rPr>
              <a:t>What is humidity.</a:t>
            </a:r>
          </a:p>
          <a:p>
            <a:pPr marL="342900" indent="-342900">
              <a:buAutoNum type="arabicPeriod"/>
            </a:pPr>
            <a:r>
              <a:rPr lang="en-US" sz="2200" dirty="0" smtClean="0">
                <a:solidFill>
                  <a:schemeClr val="bg1"/>
                </a:solidFill>
              </a:rPr>
              <a:t>What does water vapor look like?</a:t>
            </a:r>
          </a:p>
          <a:p>
            <a:pPr marL="342900" indent="-342900">
              <a:buAutoNum type="arabicPeriod"/>
            </a:pPr>
            <a:r>
              <a:rPr lang="en-US" sz="2200" dirty="0" smtClean="0">
                <a:solidFill>
                  <a:schemeClr val="bg1"/>
                </a:solidFill>
              </a:rPr>
              <a:t>Which of the jars in our humidity activity formed the most water droplets?  Why?</a:t>
            </a:r>
            <a:endParaRPr lang="en-US" sz="2200" dirty="0">
              <a:solidFill>
                <a:schemeClr val="bg1"/>
              </a:solidFill>
            </a:endParaRPr>
          </a:p>
        </p:txBody>
      </p:sp>
    </p:spTree>
    <p:extLst>
      <p:ext uri="{BB962C8B-B14F-4D97-AF65-F5344CB8AC3E}">
        <p14:creationId xmlns:p14="http://schemas.microsoft.com/office/powerpoint/2010/main" val="850312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0000">
              <a:schemeClr val="accent2">
                <a:lumMod val="60000"/>
                <a:lumOff val="40000"/>
              </a:schemeClr>
            </a:gs>
            <a:gs pos="100000">
              <a:schemeClr val="accent2">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815546" y="617838"/>
            <a:ext cx="3026791" cy="707886"/>
          </a:xfrm>
          <a:prstGeom prst="rect">
            <a:avLst/>
          </a:prstGeom>
          <a:noFill/>
        </p:spPr>
        <p:txBody>
          <a:bodyPr wrap="none" rtlCol="0">
            <a:spAutoFit/>
          </a:bodyPr>
          <a:lstStyle/>
          <a:p>
            <a:r>
              <a:rPr lang="en-US" sz="4000" b="1" dirty="0" smtClean="0"/>
              <a:t>Air Pressure</a:t>
            </a:r>
            <a:endParaRPr lang="en-US" sz="4000" b="1" dirty="0"/>
          </a:p>
        </p:txBody>
      </p:sp>
      <p:sp>
        <p:nvSpPr>
          <p:cNvPr id="3" name="TextBox 2"/>
          <p:cNvSpPr txBox="1"/>
          <p:nvPr/>
        </p:nvSpPr>
        <p:spPr>
          <a:xfrm>
            <a:off x="637530" y="2891482"/>
            <a:ext cx="10051065" cy="1938992"/>
          </a:xfrm>
          <a:prstGeom prst="rect">
            <a:avLst/>
          </a:prstGeom>
          <a:noFill/>
        </p:spPr>
        <p:txBody>
          <a:bodyPr wrap="square" rtlCol="0">
            <a:spAutoFit/>
          </a:bodyPr>
          <a:lstStyle/>
          <a:p>
            <a:r>
              <a:rPr lang="en-US" sz="2000" i="1" dirty="0" smtClean="0"/>
              <a:t>Air </a:t>
            </a:r>
            <a:r>
              <a:rPr lang="en-US" sz="2000" i="1" dirty="0"/>
              <a:t>pressure</a:t>
            </a:r>
            <a:r>
              <a:rPr lang="en-US" sz="2000" dirty="0"/>
              <a:t> is the weight of </a:t>
            </a:r>
            <a:r>
              <a:rPr lang="en-US" sz="2000" i="1" dirty="0"/>
              <a:t>air</a:t>
            </a:r>
            <a:r>
              <a:rPr lang="en-US" sz="2000" dirty="0"/>
              <a:t> molecules pressing down on the Earth</a:t>
            </a:r>
            <a:r>
              <a:rPr lang="en-US" sz="2000" dirty="0" smtClean="0"/>
              <a:t>.</a:t>
            </a:r>
          </a:p>
          <a:p>
            <a:endParaRPr lang="en-US" sz="2000" dirty="0"/>
          </a:p>
          <a:p>
            <a:r>
              <a:rPr lang="en-US" sz="2000" dirty="0"/>
              <a:t>The air around you has weight, and it presses against everything it touches. </a:t>
            </a:r>
            <a:endParaRPr lang="en-US" sz="2000" dirty="0" smtClean="0"/>
          </a:p>
          <a:p>
            <a:r>
              <a:rPr lang="en-US" sz="2000" dirty="0" smtClean="0"/>
              <a:t>That </a:t>
            </a:r>
            <a:r>
              <a:rPr lang="en-US" sz="2000" dirty="0"/>
              <a:t>pressure is called atmospheric pressure, or </a:t>
            </a:r>
            <a:r>
              <a:rPr lang="en-US" sz="2000" i="1" dirty="0"/>
              <a:t>air pressure</a:t>
            </a:r>
            <a:r>
              <a:rPr lang="en-US" sz="2000" dirty="0" smtClean="0"/>
              <a:t>.</a:t>
            </a:r>
          </a:p>
          <a:p>
            <a:endParaRPr lang="en-US" sz="2000" dirty="0"/>
          </a:p>
          <a:p>
            <a:r>
              <a:rPr lang="en-US" sz="2000" dirty="0" smtClean="0"/>
              <a:t>We measure air pressure with a barometer. </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6593" y="4436449"/>
            <a:ext cx="2237603" cy="22008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2338" y="224589"/>
            <a:ext cx="2975558" cy="2349381"/>
          </a:xfrm>
          <a:prstGeom prst="rect">
            <a:avLst/>
          </a:prstGeom>
        </p:spPr>
      </p:pic>
    </p:spTree>
    <p:extLst>
      <p:ext uri="{BB962C8B-B14F-4D97-AF65-F5344CB8AC3E}">
        <p14:creationId xmlns:p14="http://schemas.microsoft.com/office/powerpoint/2010/main" val="20557716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chemeClr val="accent2">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025611" y="852616"/>
            <a:ext cx="8151590" cy="923330"/>
          </a:xfrm>
          <a:prstGeom prst="rect">
            <a:avLst/>
          </a:prstGeom>
          <a:noFill/>
        </p:spPr>
        <p:txBody>
          <a:bodyPr wrap="none" rtlCol="0">
            <a:spAutoFit/>
          </a:bodyPr>
          <a:lstStyle/>
          <a:p>
            <a:r>
              <a:rPr lang="en-US" dirty="0" smtClean="0"/>
              <a:t>Watch the videos</a:t>
            </a:r>
          </a:p>
          <a:p>
            <a:r>
              <a:rPr lang="en-US" dirty="0" smtClean="0">
                <a:hlinkClick r:id="rId2"/>
              </a:rPr>
              <a:t>https://www.youtube.com/watch?v=QeAp3CuGjk8&amp;feature=youtu.be</a:t>
            </a:r>
            <a:endParaRPr lang="en-US" dirty="0" smtClean="0"/>
          </a:p>
          <a:p>
            <a:endParaRPr lang="en-US"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611" y="1664734"/>
            <a:ext cx="3183813" cy="2079364"/>
          </a:xfrm>
          <a:prstGeom prst="rect">
            <a:avLst/>
          </a:prstGeom>
        </p:spPr>
      </p:pic>
      <p:sp>
        <p:nvSpPr>
          <p:cNvPr id="4" name="TextBox 3"/>
          <p:cNvSpPr txBox="1"/>
          <p:nvPr/>
        </p:nvSpPr>
        <p:spPr>
          <a:xfrm>
            <a:off x="4326100" y="3571102"/>
            <a:ext cx="5876930" cy="923330"/>
          </a:xfrm>
          <a:prstGeom prst="rect">
            <a:avLst/>
          </a:prstGeom>
          <a:noFill/>
        </p:spPr>
        <p:txBody>
          <a:bodyPr wrap="none" rtlCol="0">
            <a:spAutoFit/>
          </a:bodyPr>
          <a:lstStyle/>
          <a:p>
            <a:r>
              <a:rPr lang="en-US" dirty="0" smtClean="0"/>
              <a:t>And</a:t>
            </a:r>
          </a:p>
          <a:p>
            <a:r>
              <a:rPr lang="en-US" dirty="0" smtClean="0">
                <a:hlinkClick r:id="rId4"/>
              </a:rPr>
              <a:t>https://www.youtube.com/watch?v=VDf00z8sMFw</a:t>
            </a:r>
            <a:endParaRPr lang="en-US" dirty="0" smtClean="0"/>
          </a:p>
          <a:p>
            <a:endParaRPr lang="en-US" dirty="0"/>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666" r="23334"/>
          <a:stretch/>
        </p:blipFill>
        <p:spPr>
          <a:xfrm>
            <a:off x="4660968" y="4383222"/>
            <a:ext cx="4124686" cy="2310588"/>
          </a:xfrm>
          <a:prstGeom prst="rect">
            <a:avLst/>
          </a:prstGeom>
        </p:spPr>
      </p:pic>
    </p:spTree>
    <p:extLst>
      <p:ext uri="{BB962C8B-B14F-4D97-AF65-F5344CB8AC3E}">
        <p14:creationId xmlns:p14="http://schemas.microsoft.com/office/powerpoint/2010/main" val="2494106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chemeClr val="accent2">
                <a:lumMod val="75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580767" y="1767017"/>
            <a:ext cx="7844413" cy="4247317"/>
          </a:xfrm>
          <a:prstGeom prst="rect">
            <a:avLst/>
          </a:prstGeom>
          <a:noFill/>
        </p:spPr>
        <p:txBody>
          <a:bodyPr wrap="square" rtlCol="0">
            <a:spAutoFit/>
          </a:bodyPr>
          <a:lstStyle/>
          <a:p>
            <a:r>
              <a:rPr lang="en-US" b="1" i="1" dirty="0" smtClean="0"/>
              <a:t>We will need:</a:t>
            </a:r>
          </a:p>
          <a:p>
            <a:r>
              <a:rPr lang="en-US" b="1" i="1" dirty="0"/>
              <a:t>	</a:t>
            </a:r>
            <a:r>
              <a:rPr lang="en-US" i="1" dirty="0" smtClean="0"/>
              <a:t>-2 balloons</a:t>
            </a:r>
          </a:p>
          <a:p>
            <a:r>
              <a:rPr lang="en-US" i="1" dirty="0"/>
              <a:t>	</a:t>
            </a:r>
            <a:r>
              <a:rPr lang="en-US" i="1" dirty="0" smtClean="0"/>
              <a:t>-1 meter stick</a:t>
            </a:r>
          </a:p>
          <a:p>
            <a:r>
              <a:rPr lang="en-US" i="1" dirty="0"/>
              <a:t>	</a:t>
            </a:r>
            <a:r>
              <a:rPr lang="en-US" i="1" dirty="0" smtClean="0"/>
              <a:t>-string</a:t>
            </a:r>
          </a:p>
          <a:p>
            <a:endParaRPr lang="en-US" b="1" i="1" dirty="0"/>
          </a:p>
          <a:p>
            <a:r>
              <a:rPr lang="en-US" b="1" i="1" dirty="0" smtClean="0"/>
              <a:t>Procedure</a:t>
            </a:r>
            <a:endParaRPr lang="en-US" dirty="0"/>
          </a:p>
          <a:p>
            <a:pPr lvl="1"/>
            <a:r>
              <a:rPr lang="en-US" dirty="0" smtClean="0"/>
              <a:t>-Inflate </a:t>
            </a:r>
            <a:r>
              <a:rPr lang="en-US" dirty="0"/>
              <a:t>two balloons so they are the same size. </a:t>
            </a:r>
          </a:p>
          <a:p>
            <a:pPr lvl="1"/>
            <a:r>
              <a:rPr lang="en-US" dirty="0" smtClean="0"/>
              <a:t>-Tape </a:t>
            </a:r>
            <a:r>
              <a:rPr lang="en-US" dirty="0"/>
              <a:t>one balloon to each end of the yard/meter stick. </a:t>
            </a:r>
          </a:p>
          <a:p>
            <a:pPr lvl="1"/>
            <a:r>
              <a:rPr lang="en-US" dirty="0" smtClean="0"/>
              <a:t>-Tie </a:t>
            </a:r>
            <a:r>
              <a:rPr lang="en-US" dirty="0"/>
              <a:t>a string to the center of the stick and adjust it so the stick </a:t>
            </a:r>
            <a:r>
              <a:rPr lang="en-US" dirty="0" smtClean="0"/>
              <a:t>		balances </a:t>
            </a:r>
            <a:r>
              <a:rPr lang="en-US" dirty="0"/>
              <a:t>when held by the string. Tape the string in place to </a:t>
            </a:r>
            <a:r>
              <a:rPr lang="en-US" dirty="0" smtClean="0"/>
              <a:t>	prevent </a:t>
            </a:r>
            <a:r>
              <a:rPr lang="en-US" dirty="0"/>
              <a:t>it from slipping. </a:t>
            </a:r>
          </a:p>
          <a:p>
            <a:pPr lvl="1"/>
            <a:r>
              <a:rPr lang="en-US" dirty="0" smtClean="0"/>
              <a:t>-Carefully </a:t>
            </a:r>
            <a:r>
              <a:rPr lang="en-US" dirty="0"/>
              <a:t>deflate the other balloon. Try poking the balloon with </a:t>
            </a:r>
            <a:r>
              <a:rPr lang="en-US" dirty="0" smtClean="0"/>
              <a:t>	a </a:t>
            </a:r>
            <a:r>
              <a:rPr lang="en-US" dirty="0"/>
              <a:t>pin in its neck to prevent the balloon from tearing apart as </a:t>
            </a:r>
            <a:r>
              <a:rPr lang="en-US" dirty="0" smtClean="0"/>
              <a:t>	it </a:t>
            </a:r>
            <a:r>
              <a:rPr lang="en-US" dirty="0"/>
              <a:t>pops. </a:t>
            </a:r>
          </a:p>
          <a:p>
            <a:pPr lvl="1"/>
            <a:r>
              <a:rPr lang="en-US" dirty="0" smtClean="0"/>
              <a:t>-Let </a:t>
            </a:r>
            <a:r>
              <a:rPr lang="en-US" dirty="0"/>
              <a:t>both balloons </a:t>
            </a:r>
            <a:r>
              <a:rPr lang="en-US" dirty="0" smtClean="0"/>
              <a:t>hang </a:t>
            </a:r>
            <a:r>
              <a:rPr lang="en-US" dirty="0"/>
              <a:t>freely on the yard/meter stick. </a:t>
            </a:r>
          </a:p>
        </p:txBody>
      </p:sp>
      <p:sp>
        <p:nvSpPr>
          <p:cNvPr id="3" name="TextBox 2"/>
          <p:cNvSpPr txBox="1"/>
          <p:nvPr/>
        </p:nvSpPr>
        <p:spPr>
          <a:xfrm>
            <a:off x="1062681" y="815546"/>
            <a:ext cx="5019323" cy="707886"/>
          </a:xfrm>
          <a:prstGeom prst="rect">
            <a:avLst/>
          </a:prstGeom>
          <a:noFill/>
        </p:spPr>
        <p:txBody>
          <a:bodyPr wrap="none" rtlCol="0">
            <a:spAutoFit/>
          </a:bodyPr>
          <a:lstStyle/>
          <a:p>
            <a:r>
              <a:rPr lang="en-US" sz="4000" b="1" dirty="0" smtClean="0"/>
              <a:t>Air Pressure Activity</a:t>
            </a:r>
            <a:endParaRPr lang="en-US" sz="40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329" y="210687"/>
            <a:ext cx="2866767" cy="3759034"/>
          </a:xfrm>
          <a:prstGeom prst="rect">
            <a:avLst/>
          </a:prstGeom>
        </p:spPr>
      </p:pic>
    </p:spTree>
    <p:extLst>
      <p:ext uri="{BB962C8B-B14F-4D97-AF65-F5344CB8AC3E}">
        <p14:creationId xmlns:p14="http://schemas.microsoft.com/office/powerpoint/2010/main" val="18714093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chemeClr val="accent2">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778476" y="654908"/>
            <a:ext cx="5711820" cy="707886"/>
          </a:xfrm>
          <a:prstGeom prst="rect">
            <a:avLst/>
          </a:prstGeom>
          <a:noFill/>
        </p:spPr>
        <p:txBody>
          <a:bodyPr wrap="none" rtlCol="0">
            <a:spAutoFit/>
          </a:bodyPr>
          <a:lstStyle/>
          <a:p>
            <a:r>
              <a:rPr lang="en-US" sz="4000" smtClean="0"/>
              <a:t>Air Pressure Activity #2</a:t>
            </a:r>
            <a:endParaRPr lang="en-US" sz="4000"/>
          </a:p>
        </p:txBody>
      </p:sp>
      <p:sp>
        <p:nvSpPr>
          <p:cNvPr id="4" name="TextBox 3"/>
          <p:cNvSpPr txBox="1"/>
          <p:nvPr/>
        </p:nvSpPr>
        <p:spPr>
          <a:xfrm>
            <a:off x="679622" y="1680518"/>
            <a:ext cx="7368428" cy="3970318"/>
          </a:xfrm>
          <a:prstGeom prst="rect">
            <a:avLst/>
          </a:prstGeom>
          <a:noFill/>
        </p:spPr>
        <p:txBody>
          <a:bodyPr wrap="square" rtlCol="0">
            <a:spAutoFit/>
          </a:bodyPr>
          <a:lstStyle/>
          <a:p>
            <a:r>
              <a:rPr lang="en-US" b="1" i="1" dirty="0" smtClean="0"/>
              <a:t>We will need:</a:t>
            </a:r>
          </a:p>
          <a:p>
            <a:r>
              <a:rPr lang="en-US" i="1" dirty="0" smtClean="0"/>
              <a:t>-Two 2-liter plastic bottles</a:t>
            </a:r>
          </a:p>
          <a:p>
            <a:r>
              <a:rPr lang="en-US" i="1" dirty="0" smtClean="0"/>
              <a:t>-Cup measure</a:t>
            </a:r>
          </a:p>
          <a:p>
            <a:r>
              <a:rPr lang="en-US" i="1" dirty="0" smtClean="0"/>
              <a:t>-Hot water</a:t>
            </a:r>
          </a:p>
          <a:p>
            <a:endParaRPr lang="en-US" b="1" i="1" dirty="0"/>
          </a:p>
          <a:p>
            <a:r>
              <a:rPr lang="en-US" b="1" i="1" dirty="0" smtClean="0"/>
              <a:t>Procedure</a:t>
            </a:r>
            <a:endParaRPr lang="en-US" dirty="0"/>
          </a:p>
          <a:p>
            <a:r>
              <a:rPr lang="en-US" dirty="0"/>
              <a:t>Place two cups of hot tap water into each two 2-liter bottle.</a:t>
            </a:r>
          </a:p>
          <a:p>
            <a:r>
              <a:rPr lang="en-US" dirty="0"/>
              <a:t>Place your thumb over each bottle opening and shake. This ensures the air inside the bottle is warmed.</a:t>
            </a:r>
          </a:p>
          <a:p>
            <a:r>
              <a:rPr lang="en-US" dirty="0"/>
              <a:t>Pour the water out of each bottle and screw a bottle cap on only </a:t>
            </a:r>
            <a:r>
              <a:rPr lang="en-US" b="1" dirty="0"/>
              <a:t>one</a:t>
            </a:r>
            <a:r>
              <a:rPr lang="en-US" dirty="0"/>
              <a:t> of the two bottles.</a:t>
            </a:r>
          </a:p>
          <a:p>
            <a:r>
              <a:rPr lang="en-US" dirty="0"/>
              <a:t>Stand both bottles side-by-side and observe over the next five minutes.</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7265" y="222421"/>
            <a:ext cx="3149582" cy="4065374"/>
          </a:xfrm>
          <a:prstGeom prst="rect">
            <a:avLst/>
          </a:prstGeom>
        </p:spPr>
      </p:pic>
    </p:spTree>
    <p:extLst>
      <p:ext uri="{BB962C8B-B14F-4D97-AF65-F5344CB8AC3E}">
        <p14:creationId xmlns:p14="http://schemas.microsoft.com/office/powerpoint/2010/main" val="1990454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chemeClr val="accent2">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691978" y="518984"/>
            <a:ext cx="9465276" cy="707886"/>
          </a:xfrm>
          <a:prstGeom prst="rect">
            <a:avLst/>
          </a:prstGeom>
          <a:noFill/>
        </p:spPr>
        <p:txBody>
          <a:bodyPr wrap="square" rtlCol="0">
            <a:spAutoFit/>
          </a:bodyPr>
          <a:lstStyle/>
          <a:p>
            <a:r>
              <a:rPr lang="en-US" sz="4000" dirty="0" smtClean="0">
                <a:solidFill>
                  <a:schemeClr val="bg1"/>
                </a:solidFill>
              </a:rPr>
              <a:t>Make a video of your experiment</a:t>
            </a:r>
            <a:endParaRPr lang="en-US" sz="4000" dirty="0">
              <a:solidFill>
                <a:schemeClr val="bg1"/>
              </a:solidFill>
            </a:endParaRPr>
          </a:p>
        </p:txBody>
      </p:sp>
      <p:sp>
        <p:nvSpPr>
          <p:cNvPr id="3" name="TextBox 2"/>
          <p:cNvSpPr txBox="1"/>
          <p:nvPr/>
        </p:nvSpPr>
        <p:spPr>
          <a:xfrm>
            <a:off x="691978" y="1550824"/>
            <a:ext cx="8848876" cy="1200329"/>
          </a:xfrm>
          <a:prstGeom prst="rect">
            <a:avLst/>
          </a:prstGeom>
          <a:noFill/>
        </p:spPr>
        <p:txBody>
          <a:bodyPr wrap="square" rtlCol="0">
            <a:spAutoFit/>
          </a:bodyPr>
          <a:lstStyle/>
          <a:p>
            <a:r>
              <a:rPr lang="en-US" dirty="0" smtClean="0">
                <a:solidFill>
                  <a:schemeClr val="bg1"/>
                </a:solidFill>
              </a:rPr>
              <a:t>Use the </a:t>
            </a:r>
            <a:r>
              <a:rPr lang="en-US" dirty="0" err="1" smtClean="0">
                <a:solidFill>
                  <a:schemeClr val="bg1"/>
                </a:solidFill>
              </a:rPr>
              <a:t>FlipGrid</a:t>
            </a:r>
            <a:r>
              <a:rPr lang="en-US" dirty="0" smtClean="0">
                <a:solidFill>
                  <a:schemeClr val="bg1"/>
                </a:solidFill>
              </a:rPr>
              <a:t> app on the iPad and make a video about one of your air pressure experiments.  </a:t>
            </a:r>
          </a:p>
          <a:p>
            <a:r>
              <a:rPr lang="en-US" dirty="0" smtClean="0">
                <a:solidFill>
                  <a:schemeClr val="bg1"/>
                </a:solidFill>
              </a:rPr>
              <a:t>The password for the grid is: </a:t>
            </a:r>
            <a:r>
              <a:rPr lang="en-US" b="1" dirty="0" smtClean="0">
                <a:solidFill>
                  <a:schemeClr val="bg1"/>
                </a:solidFill>
              </a:rPr>
              <a:t>ranchos1</a:t>
            </a:r>
          </a:p>
          <a:p>
            <a:r>
              <a:rPr lang="en-US" dirty="0" smtClean="0">
                <a:solidFill>
                  <a:schemeClr val="bg1"/>
                </a:solidFill>
              </a:rPr>
              <a:t>The topic is titled: Air Pressure Activity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0071" y="2938392"/>
            <a:ext cx="4737100" cy="1498600"/>
          </a:xfrm>
          <a:prstGeom prst="rect">
            <a:avLst/>
          </a:prstGeom>
        </p:spPr>
      </p:pic>
      <p:sp>
        <p:nvSpPr>
          <p:cNvPr id="5" name="TextBox 4"/>
          <p:cNvSpPr txBox="1"/>
          <p:nvPr/>
        </p:nvSpPr>
        <p:spPr>
          <a:xfrm>
            <a:off x="1161535" y="4275438"/>
            <a:ext cx="5609968" cy="2308324"/>
          </a:xfrm>
          <a:prstGeom prst="rect">
            <a:avLst/>
          </a:prstGeom>
          <a:noFill/>
        </p:spPr>
        <p:txBody>
          <a:bodyPr wrap="square" rtlCol="0">
            <a:spAutoFit/>
          </a:bodyPr>
          <a:lstStyle/>
          <a:p>
            <a:r>
              <a:rPr lang="en-US" dirty="0" smtClean="0"/>
              <a:t>Be sure to:</a:t>
            </a:r>
            <a:endParaRPr lang="en-US" dirty="0"/>
          </a:p>
          <a:p>
            <a:pPr marL="342900" indent="-342900">
              <a:buAutoNum type="arabicPeriod"/>
            </a:pPr>
            <a:r>
              <a:rPr lang="en-US" dirty="0"/>
              <a:t>Introduce </a:t>
            </a:r>
            <a:r>
              <a:rPr lang="en-US" dirty="0" smtClean="0"/>
              <a:t>yourself and your  </a:t>
            </a:r>
            <a:r>
              <a:rPr lang="en-US" dirty="0"/>
              <a:t>experiment</a:t>
            </a:r>
          </a:p>
          <a:p>
            <a:pPr marL="342900" indent="-342900">
              <a:buAutoNum type="arabicPeriod"/>
            </a:pPr>
            <a:r>
              <a:rPr lang="en-US" dirty="0"/>
              <a:t>Explain your procedure</a:t>
            </a:r>
          </a:p>
          <a:p>
            <a:pPr marL="342900" indent="-342900">
              <a:buAutoNum type="arabicPeriod"/>
            </a:pPr>
            <a:r>
              <a:rPr lang="en-US" dirty="0"/>
              <a:t>State your hypothesis</a:t>
            </a:r>
          </a:p>
          <a:p>
            <a:pPr marL="342900" indent="-342900">
              <a:buAutoNum type="arabicPeriod"/>
            </a:pPr>
            <a:r>
              <a:rPr lang="en-US" dirty="0"/>
              <a:t>Video the results</a:t>
            </a:r>
          </a:p>
          <a:p>
            <a:pPr marL="342900" indent="-342900">
              <a:buAutoNum type="arabicPeriod"/>
            </a:pPr>
            <a:r>
              <a:rPr lang="en-US" dirty="0"/>
              <a:t>Explain your observations</a:t>
            </a:r>
          </a:p>
          <a:p>
            <a:pPr marL="342900" indent="-342900">
              <a:buAutoNum type="arabicPeriod"/>
            </a:pPr>
            <a:r>
              <a:rPr lang="en-US" dirty="0"/>
              <a:t>State your conclusion</a:t>
            </a:r>
          </a:p>
          <a:p>
            <a:endParaRPr lang="en-US" dirty="0"/>
          </a:p>
        </p:txBody>
      </p:sp>
    </p:spTree>
    <p:extLst>
      <p:ext uri="{BB962C8B-B14F-4D97-AF65-F5344CB8AC3E}">
        <p14:creationId xmlns:p14="http://schemas.microsoft.com/office/powerpoint/2010/main" val="19188536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chemeClr val="accent2">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902043" y="1149178"/>
            <a:ext cx="8129148" cy="707886"/>
          </a:xfrm>
          <a:prstGeom prst="rect">
            <a:avLst/>
          </a:prstGeom>
          <a:noFill/>
        </p:spPr>
        <p:txBody>
          <a:bodyPr wrap="none" rtlCol="0">
            <a:spAutoFit/>
          </a:bodyPr>
          <a:lstStyle/>
          <a:p>
            <a:r>
              <a:rPr lang="en-US" sz="4000" dirty="0" smtClean="0"/>
              <a:t>Air Pressure Discussion Questions</a:t>
            </a:r>
            <a:endParaRPr lang="en-US" sz="4000" dirty="0"/>
          </a:p>
        </p:txBody>
      </p:sp>
      <p:sp>
        <p:nvSpPr>
          <p:cNvPr id="3" name="TextBox 2"/>
          <p:cNvSpPr txBox="1"/>
          <p:nvPr/>
        </p:nvSpPr>
        <p:spPr>
          <a:xfrm>
            <a:off x="1149178" y="2557849"/>
            <a:ext cx="8619667" cy="2308324"/>
          </a:xfrm>
          <a:prstGeom prst="rect">
            <a:avLst/>
          </a:prstGeom>
          <a:noFill/>
        </p:spPr>
        <p:txBody>
          <a:bodyPr wrap="none" rtlCol="0">
            <a:spAutoFit/>
          </a:bodyPr>
          <a:lstStyle/>
          <a:p>
            <a:pPr marL="457200" indent="-457200">
              <a:buAutoNum type="arabicPeriod"/>
            </a:pPr>
            <a:r>
              <a:rPr lang="en-US" sz="2400" dirty="0" smtClean="0"/>
              <a:t>Does air have weight?  How do you know?</a:t>
            </a:r>
          </a:p>
          <a:p>
            <a:pPr marL="457200" indent="-457200">
              <a:buAutoNum type="arabicPeriod"/>
            </a:pPr>
            <a:r>
              <a:rPr lang="en-US" sz="2400" dirty="0" smtClean="0"/>
              <a:t>Can air pressure have a lot of force?</a:t>
            </a:r>
          </a:p>
          <a:p>
            <a:pPr marL="457200" indent="-457200">
              <a:buAutoNum type="arabicPeriod"/>
            </a:pPr>
            <a:r>
              <a:rPr lang="en-US" sz="2400" dirty="0" smtClean="0"/>
              <a:t>Why don’t we get crushed by air pressure?</a:t>
            </a:r>
          </a:p>
          <a:p>
            <a:pPr marL="457200" indent="-457200">
              <a:buAutoNum type="arabicPeriod"/>
            </a:pPr>
            <a:r>
              <a:rPr lang="en-US" sz="2400" dirty="0" smtClean="0"/>
              <a:t>How do our bodies use air pressure to stay alive?</a:t>
            </a:r>
          </a:p>
          <a:p>
            <a:pPr marL="457200" indent="-457200">
              <a:buAutoNum type="arabicPeriod"/>
            </a:pPr>
            <a:r>
              <a:rPr lang="en-US" sz="2400" dirty="0" smtClean="0"/>
              <a:t>How does air pressure affect the formation of clouds?</a:t>
            </a:r>
          </a:p>
          <a:p>
            <a:pPr marL="457200" indent="-457200">
              <a:buAutoNum type="arabicPeriod"/>
            </a:pPr>
            <a:endParaRPr lang="en-US" sz="2400" dirty="0"/>
          </a:p>
        </p:txBody>
      </p:sp>
    </p:spTree>
    <p:extLst>
      <p:ext uri="{BB962C8B-B14F-4D97-AF65-F5344CB8AC3E}">
        <p14:creationId xmlns:p14="http://schemas.microsoft.com/office/powerpoint/2010/main" val="19405076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rgbClr val="92D050"/>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506627" y="494270"/>
            <a:ext cx="2261287" cy="1015663"/>
          </a:xfrm>
          <a:prstGeom prst="rect">
            <a:avLst/>
          </a:prstGeom>
          <a:noFill/>
        </p:spPr>
        <p:txBody>
          <a:bodyPr wrap="square" rtlCol="0">
            <a:spAutoFit/>
          </a:bodyPr>
          <a:lstStyle/>
          <a:p>
            <a:r>
              <a:rPr lang="en-US" sz="6000" dirty="0" smtClean="0">
                <a:solidFill>
                  <a:schemeClr val="bg1"/>
                </a:solidFill>
              </a:rPr>
              <a:t>Wind</a:t>
            </a:r>
            <a:endParaRPr lang="en-US" sz="6000" dirty="0">
              <a:solidFill>
                <a:schemeClr val="bg1"/>
              </a:solidFill>
            </a:endParaRPr>
          </a:p>
        </p:txBody>
      </p:sp>
      <p:sp>
        <p:nvSpPr>
          <p:cNvPr id="4" name="TextBox 3"/>
          <p:cNvSpPr txBox="1"/>
          <p:nvPr/>
        </p:nvSpPr>
        <p:spPr>
          <a:xfrm>
            <a:off x="716692" y="3966519"/>
            <a:ext cx="6308137" cy="1754326"/>
          </a:xfrm>
          <a:prstGeom prst="rect">
            <a:avLst/>
          </a:prstGeom>
          <a:noFill/>
        </p:spPr>
        <p:txBody>
          <a:bodyPr wrap="none" rtlCol="0">
            <a:spAutoFit/>
          </a:bodyPr>
          <a:lstStyle/>
          <a:p>
            <a:r>
              <a:rPr lang="en-US" dirty="0"/>
              <a:t>Wind is the movement of air </a:t>
            </a:r>
            <a:r>
              <a:rPr lang="en-US" dirty="0" smtClean="0"/>
              <a:t>outside.</a:t>
            </a:r>
          </a:p>
          <a:p>
            <a:endParaRPr lang="en-US" dirty="0"/>
          </a:p>
          <a:p>
            <a:r>
              <a:rPr lang="en-US" dirty="0" smtClean="0"/>
              <a:t>Air molecules are always moving around which causes</a:t>
            </a:r>
          </a:p>
          <a:p>
            <a:r>
              <a:rPr lang="en-US" dirty="0" smtClean="0"/>
              <a:t> wind and affects the weather.</a:t>
            </a:r>
          </a:p>
          <a:p>
            <a:endParaRPr lang="en-US" dirty="0"/>
          </a:p>
          <a:p>
            <a:r>
              <a:rPr lang="en-US" dirty="0" smtClean="0"/>
              <a:t>We measure wind with an anemometer.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2827" y="3455936"/>
            <a:ext cx="2903151" cy="30701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7914" y="254245"/>
            <a:ext cx="4751590" cy="2396454"/>
          </a:xfrm>
          <a:prstGeom prst="rect">
            <a:avLst/>
          </a:prstGeom>
        </p:spPr>
      </p:pic>
    </p:spTree>
    <p:extLst>
      <p:ext uri="{BB962C8B-B14F-4D97-AF65-F5344CB8AC3E}">
        <p14:creationId xmlns:p14="http://schemas.microsoft.com/office/powerpoint/2010/main" val="1176859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4">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681316" y="560439"/>
            <a:ext cx="6537367" cy="707886"/>
          </a:xfrm>
          <a:prstGeom prst="rect">
            <a:avLst/>
          </a:prstGeom>
          <a:noFill/>
        </p:spPr>
        <p:txBody>
          <a:bodyPr wrap="none" rtlCol="0">
            <a:spAutoFit/>
          </a:bodyPr>
          <a:lstStyle/>
          <a:p>
            <a:r>
              <a:rPr lang="en-US" sz="4000" b="1" dirty="0" smtClean="0">
                <a:solidFill>
                  <a:schemeClr val="bg1"/>
                </a:solidFill>
              </a:rPr>
              <a:t>Learning with Technology</a:t>
            </a:r>
            <a:endParaRPr lang="en-US" sz="4000" b="1" dirty="0">
              <a:solidFill>
                <a:schemeClr val="bg1"/>
              </a:solidFill>
            </a:endParaRPr>
          </a:p>
        </p:txBody>
      </p:sp>
      <p:sp>
        <p:nvSpPr>
          <p:cNvPr id="3" name="TextBox 2"/>
          <p:cNvSpPr txBox="1"/>
          <p:nvPr/>
        </p:nvSpPr>
        <p:spPr>
          <a:xfrm>
            <a:off x="1283110" y="1538806"/>
            <a:ext cx="5424883" cy="369332"/>
          </a:xfrm>
          <a:prstGeom prst="rect">
            <a:avLst/>
          </a:prstGeom>
          <a:noFill/>
        </p:spPr>
        <p:txBody>
          <a:bodyPr wrap="none" rtlCol="0">
            <a:spAutoFit/>
          </a:bodyPr>
          <a:lstStyle/>
          <a:p>
            <a:r>
              <a:rPr lang="en-US" dirty="0" smtClean="0">
                <a:solidFill>
                  <a:schemeClr val="bg1"/>
                </a:solidFill>
              </a:rPr>
              <a:t>Using an iPad, go to the </a:t>
            </a:r>
            <a:r>
              <a:rPr lang="en-US" dirty="0" err="1" smtClean="0">
                <a:solidFill>
                  <a:schemeClr val="bg1"/>
                </a:solidFill>
              </a:rPr>
              <a:t>Tinybop</a:t>
            </a:r>
            <a:r>
              <a:rPr lang="en-US" dirty="0" smtClean="0">
                <a:solidFill>
                  <a:schemeClr val="bg1"/>
                </a:solidFill>
              </a:rPr>
              <a:t> Weather app.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087" y="1268325"/>
            <a:ext cx="1184783" cy="1179907"/>
          </a:xfrm>
          <a:prstGeom prst="rect">
            <a:avLst/>
          </a:prstGeom>
        </p:spPr>
      </p:pic>
      <p:sp>
        <p:nvSpPr>
          <p:cNvPr id="6" name="TextBox 5"/>
          <p:cNvSpPr txBox="1"/>
          <p:nvPr/>
        </p:nvSpPr>
        <p:spPr>
          <a:xfrm>
            <a:off x="450516" y="2175361"/>
            <a:ext cx="10003059" cy="3139321"/>
          </a:xfrm>
          <a:prstGeom prst="rect">
            <a:avLst/>
          </a:prstGeom>
          <a:noFill/>
        </p:spPr>
        <p:txBody>
          <a:bodyPr wrap="none" rtlCol="0">
            <a:spAutoFit/>
          </a:bodyPr>
          <a:lstStyle/>
          <a:p>
            <a:r>
              <a:rPr lang="en-US" dirty="0" smtClean="0">
                <a:solidFill>
                  <a:schemeClr val="bg1"/>
                </a:solidFill>
              </a:rPr>
              <a:t>Open the app and tap on your account.</a:t>
            </a:r>
          </a:p>
          <a:p>
            <a:endParaRPr lang="en-US" dirty="0" smtClean="0"/>
          </a:p>
          <a:p>
            <a:r>
              <a:rPr lang="en-US" dirty="0" smtClean="0">
                <a:solidFill>
                  <a:schemeClr val="bg1"/>
                </a:solidFill>
              </a:rPr>
              <a:t>Tap on the key and then tap the wind symbol.</a:t>
            </a:r>
          </a:p>
          <a:p>
            <a:endParaRPr lang="en-US" dirty="0">
              <a:solidFill>
                <a:schemeClr val="bg1"/>
              </a:solidFill>
            </a:endParaRPr>
          </a:p>
          <a:p>
            <a:r>
              <a:rPr lang="en-US" dirty="0" smtClean="0">
                <a:solidFill>
                  <a:schemeClr val="bg1"/>
                </a:solidFill>
              </a:rPr>
              <a:t>Tap on the white circle on the tornado to see</a:t>
            </a:r>
          </a:p>
          <a:p>
            <a:r>
              <a:rPr lang="en-US" dirty="0" smtClean="0">
                <a:solidFill>
                  <a:schemeClr val="bg1"/>
                </a:solidFill>
              </a:rPr>
              <a:t>more details.  Make the storm bigger by swiping up to create more wind that moves up.</a:t>
            </a:r>
          </a:p>
          <a:p>
            <a:r>
              <a:rPr lang="en-US" dirty="0" smtClean="0">
                <a:solidFill>
                  <a:schemeClr val="bg1"/>
                </a:solidFill>
              </a:rPr>
              <a:t>Tap on the updraft symbol to see how the air is moving.</a:t>
            </a:r>
          </a:p>
          <a:p>
            <a:r>
              <a:rPr lang="en-US" dirty="0" smtClean="0">
                <a:solidFill>
                  <a:schemeClr val="bg1"/>
                </a:solidFill>
              </a:rPr>
              <a:t>Observe what happens when you tap on the </a:t>
            </a:r>
          </a:p>
          <a:p>
            <a:r>
              <a:rPr lang="en-US" dirty="0" smtClean="0">
                <a:solidFill>
                  <a:schemeClr val="bg1"/>
                </a:solidFill>
              </a:rPr>
              <a:t>Anemometer.</a:t>
            </a:r>
          </a:p>
          <a:p>
            <a:r>
              <a:rPr lang="en-US" dirty="0" smtClean="0">
                <a:solidFill>
                  <a:schemeClr val="bg1"/>
                </a:solidFill>
              </a:rPr>
              <a:t>Tap on the white circle on the hurricane.  Explore and observe.  </a:t>
            </a:r>
          </a:p>
          <a:p>
            <a:endParaRPr lang="en-US" dirty="0" smtClean="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0345" y="2590391"/>
            <a:ext cx="927100" cy="9398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9487" y="3931264"/>
            <a:ext cx="457200" cy="546100"/>
          </a:xfrm>
          <a:prstGeom prst="rect">
            <a:avLst/>
          </a:prstGeom>
        </p:spPr>
      </p:pic>
    </p:spTree>
    <p:extLst>
      <p:ext uri="{BB962C8B-B14F-4D97-AF65-F5344CB8AC3E}">
        <p14:creationId xmlns:p14="http://schemas.microsoft.com/office/powerpoint/2010/main" val="2650612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4">
                <a:lumMod val="20000"/>
                <a:lumOff val="80000"/>
              </a:schemeClr>
            </a:gs>
            <a:gs pos="100000">
              <a:schemeClr val="accent4">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507524" y="1112108"/>
            <a:ext cx="5908990" cy="646331"/>
          </a:xfrm>
          <a:prstGeom prst="rect">
            <a:avLst/>
          </a:prstGeom>
          <a:noFill/>
        </p:spPr>
        <p:txBody>
          <a:bodyPr wrap="none" rtlCol="0">
            <a:spAutoFit/>
          </a:bodyPr>
          <a:lstStyle/>
          <a:p>
            <a:r>
              <a:rPr lang="en-US" dirty="0" smtClean="0"/>
              <a:t>Watch the video</a:t>
            </a:r>
          </a:p>
          <a:p>
            <a:r>
              <a:rPr lang="en-US" dirty="0" smtClean="0">
                <a:hlinkClick r:id="rId2"/>
              </a:rPr>
              <a:t>https://www.youtube.com/watch?v=uBqohRu2RRk</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522" y="1758439"/>
            <a:ext cx="6121400" cy="3937000"/>
          </a:xfrm>
          <a:prstGeom prst="rect">
            <a:avLst/>
          </a:prstGeom>
        </p:spPr>
      </p:pic>
    </p:spTree>
    <p:extLst>
      <p:ext uri="{BB962C8B-B14F-4D97-AF65-F5344CB8AC3E}">
        <p14:creationId xmlns:p14="http://schemas.microsoft.com/office/powerpoint/2010/main" val="1265066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4">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889686" y="963827"/>
            <a:ext cx="3408305" cy="707886"/>
          </a:xfrm>
          <a:prstGeom prst="rect">
            <a:avLst/>
          </a:prstGeom>
          <a:noFill/>
        </p:spPr>
        <p:txBody>
          <a:bodyPr wrap="none" rtlCol="0">
            <a:spAutoFit/>
          </a:bodyPr>
          <a:lstStyle/>
          <a:p>
            <a:r>
              <a:rPr lang="en-US" sz="4000" b="1" dirty="0" smtClean="0">
                <a:solidFill>
                  <a:schemeClr val="bg1"/>
                </a:solidFill>
              </a:rPr>
              <a:t>Wind Activity</a:t>
            </a:r>
            <a:endParaRPr lang="en-US" sz="4000" b="1" dirty="0">
              <a:solidFill>
                <a:schemeClr val="bg1"/>
              </a:solidFill>
            </a:endParaRPr>
          </a:p>
        </p:txBody>
      </p:sp>
      <p:sp>
        <p:nvSpPr>
          <p:cNvPr id="3" name="TextBox 2"/>
          <p:cNvSpPr txBox="1"/>
          <p:nvPr/>
        </p:nvSpPr>
        <p:spPr>
          <a:xfrm>
            <a:off x="593124" y="2665327"/>
            <a:ext cx="6622326" cy="3416320"/>
          </a:xfrm>
          <a:prstGeom prst="rect">
            <a:avLst/>
          </a:prstGeom>
          <a:noFill/>
        </p:spPr>
        <p:txBody>
          <a:bodyPr wrap="none" rtlCol="0">
            <a:spAutoFit/>
          </a:bodyPr>
          <a:lstStyle/>
          <a:p>
            <a:r>
              <a:rPr lang="en-US" b="1" dirty="0" smtClean="0">
                <a:solidFill>
                  <a:schemeClr val="bg1"/>
                </a:solidFill>
              </a:rPr>
              <a:t>We will need</a:t>
            </a:r>
            <a:r>
              <a:rPr lang="en-US" dirty="0" smtClean="0">
                <a:solidFill>
                  <a:schemeClr val="bg1"/>
                </a:solidFill>
              </a:rPr>
              <a:t>:</a:t>
            </a:r>
          </a:p>
          <a:p>
            <a:r>
              <a:rPr lang="en-US" dirty="0" smtClean="0">
                <a:solidFill>
                  <a:schemeClr val="bg1"/>
                </a:solidFill>
              </a:rPr>
              <a:t>Tissue paper</a:t>
            </a:r>
          </a:p>
          <a:p>
            <a:r>
              <a:rPr lang="en-US" dirty="0" smtClean="0">
                <a:solidFill>
                  <a:schemeClr val="bg1"/>
                </a:solidFill>
              </a:rPr>
              <a:t>Scissors</a:t>
            </a:r>
          </a:p>
          <a:p>
            <a:r>
              <a:rPr lang="en-US" dirty="0" smtClean="0">
                <a:solidFill>
                  <a:schemeClr val="bg1"/>
                </a:solidFill>
              </a:rPr>
              <a:t>Thumb tack</a:t>
            </a:r>
          </a:p>
          <a:p>
            <a:r>
              <a:rPr lang="en-US" dirty="0" smtClean="0">
                <a:solidFill>
                  <a:schemeClr val="bg1"/>
                </a:solidFill>
              </a:rPr>
              <a:t>Thread</a:t>
            </a:r>
          </a:p>
          <a:p>
            <a:r>
              <a:rPr lang="en-US" dirty="0" smtClean="0">
                <a:solidFill>
                  <a:schemeClr val="bg1"/>
                </a:solidFill>
              </a:rPr>
              <a:t>Desk Lamp</a:t>
            </a:r>
          </a:p>
          <a:p>
            <a:endParaRPr lang="en-US" dirty="0">
              <a:solidFill>
                <a:schemeClr val="bg1"/>
              </a:solidFill>
            </a:endParaRPr>
          </a:p>
          <a:p>
            <a:r>
              <a:rPr lang="en-US" b="1" dirty="0" smtClean="0">
                <a:solidFill>
                  <a:schemeClr val="bg1"/>
                </a:solidFill>
              </a:rPr>
              <a:t>Procedure:</a:t>
            </a:r>
          </a:p>
          <a:p>
            <a:r>
              <a:rPr lang="en-US" dirty="0" smtClean="0">
                <a:solidFill>
                  <a:schemeClr val="bg1"/>
                </a:solidFill>
              </a:rPr>
              <a:t>Cut the spiral shape out of tissue paper.</a:t>
            </a:r>
          </a:p>
          <a:p>
            <a:r>
              <a:rPr lang="en-US" dirty="0" smtClean="0">
                <a:solidFill>
                  <a:schemeClr val="bg1"/>
                </a:solidFill>
              </a:rPr>
              <a:t>Poke a small hole in the center of the spiral with the tack. </a:t>
            </a:r>
          </a:p>
          <a:p>
            <a:r>
              <a:rPr lang="en-US" dirty="0" smtClean="0">
                <a:solidFill>
                  <a:schemeClr val="bg1"/>
                </a:solidFill>
              </a:rPr>
              <a:t>Use the hole to tie the thread to the spiral. </a:t>
            </a:r>
          </a:p>
          <a:p>
            <a:r>
              <a:rPr lang="en-US" dirty="0" smtClean="0">
                <a:solidFill>
                  <a:schemeClr val="bg1"/>
                </a:solidFill>
              </a:rPr>
              <a:t>Turn the lamp on and hold the spiral 10 cm over the lamp.</a:t>
            </a:r>
            <a:endParaRPr lang="en-US"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0037" y="227313"/>
            <a:ext cx="3774989" cy="4876028"/>
          </a:xfrm>
          <a:prstGeom prst="rect">
            <a:avLst/>
          </a:prstGeom>
        </p:spPr>
      </p:pic>
    </p:spTree>
    <p:extLst>
      <p:ext uri="{BB962C8B-B14F-4D97-AF65-F5344CB8AC3E}">
        <p14:creationId xmlns:p14="http://schemas.microsoft.com/office/powerpoint/2010/main" val="12100480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4">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691978" y="518984"/>
            <a:ext cx="9465276" cy="707886"/>
          </a:xfrm>
          <a:prstGeom prst="rect">
            <a:avLst/>
          </a:prstGeom>
          <a:noFill/>
        </p:spPr>
        <p:txBody>
          <a:bodyPr wrap="square" rtlCol="0">
            <a:spAutoFit/>
          </a:bodyPr>
          <a:lstStyle/>
          <a:p>
            <a:r>
              <a:rPr lang="en-US" sz="4000" dirty="0" smtClean="0">
                <a:solidFill>
                  <a:schemeClr val="bg1"/>
                </a:solidFill>
              </a:rPr>
              <a:t>Make a video of your experiment</a:t>
            </a:r>
            <a:endParaRPr lang="en-US" sz="4000" dirty="0">
              <a:solidFill>
                <a:schemeClr val="bg1"/>
              </a:solidFill>
            </a:endParaRPr>
          </a:p>
        </p:txBody>
      </p:sp>
      <p:sp>
        <p:nvSpPr>
          <p:cNvPr id="3" name="TextBox 2"/>
          <p:cNvSpPr txBox="1"/>
          <p:nvPr/>
        </p:nvSpPr>
        <p:spPr>
          <a:xfrm>
            <a:off x="1013254" y="1927654"/>
            <a:ext cx="8770350" cy="923330"/>
          </a:xfrm>
          <a:prstGeom prst="rect">
            <a:avLst/>
          </a:prstGeom>
          <a:noFill/>
        </p:spPr>
        <p:txBody>
          <a:bodyPr wrap="none" rtlCol="0">
            <a:spAutoFit/>
          </a:bodyPr>
          <a:lstStyle/>
          <a:p>
            <a:r>
              <a:rPr lang="en-US" dirty="0" smtClean="0">
                <a:solidFill>
                  <a:schemeClr val="bg1"/>
                </a:solidFill>
              </a:rPr>
              <a:t>Use the </a:t>
            </a:r>
            <a:r>
              <a:rPr lang="en-US" dirty="0" err="1" smtClean="0">
                <a:solidFill>
                  <a:schemeClr val="bg1"/>
                </a:solidFill>
              </a:rPr>
              <a:t>FlipGrid</a:t>
            </a:r>
            <a:r>
              <a:rPr lang="en-US" dirty="0" smtClean="0">
                <a:solidFill>
                  <a:schemeClr val="bg1"/>
                </a:solidFill>
              </a:rPr>
              <a:t> app on the iPad and make a video about your experiment.  </a:t>
            </a:r>
          </a:p>
          <a:p>
            <a:r>
              <a:rPr lang="en-US" dirty="0" smtClean="0">
                <a:solidFill>
                  <a:schemeClr val="bg1"/>
                </a:solidFill>
              </a:rPr>
              <a:t>The password for the grid is: </a:t>
            </a:r>
            <a:r>
              <a:rPr lang="en-US" b="1" dirty="0" smtClean="0">
                <a:solidFill>
                  <a:schemeClr val="bg1"/>
                </a:solidFill>
              </a:rPr>
              <a:t>ranchos1</a:t>
            </a:r>
          </a:p>
          <a:p>
            <a:r>
              <a:rPr lang="en-US" dirty="0" smtClean="0">
                <a:solidFill>
                  <a:schemeClr val="bg1"/>
                </a:solidFill>
              </a:rPr>
              <a:t>The topic is titled: Wind Activity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6504" y="2814825"/>
            <a:ext cx="4737100" cy="1498600"/>
          </a:xfrm>
          <a:prstGeom prst="rect">
            <a:avLst/>
          </a:prstGeom>
        </p:spPr>
      </p:pic>
      <p:sp>
        <p:nvSpPr>
          <p:cNvPr id="5" name="TextBox 4"/>
          <p:cNvSpPr txBox="1"/>
          <p:nvPr/>
        </p:nvSpPr>
        <p:spPr>
          <a:xfrm>
            <a:off x="1161535" y="4275438"/>
            <a:ext cx="5609968" cy="2308324"/>
          </a:xfrm>
          <a:prstGeom prst="rect">
            <a:avLst/>
          </a:prstGeom>
          <a:noFill/>
        </p:spPr>
        <p:txBody>
          <a:bodyPr wrap="square" rtlCol="0">
            <a:spAutoFit/>
          </a:bodyPr>
          <a:lstStyle/>
          <a:p>
            <a:r>
              <a:rPr lang="en-US" dirty="0" smtClean="0"/>
              <a:t>Be sure to:</a:t>
            </a:r>
            <a:endParaRPr lang="en-US" dirty="0"/>
          </a:p>
          <a:p>
            <a:pPr marL="342900" indent="-342900">
              <a:buAutoNum type="arabicPeriod"/>
            </a:pPr>
            <a:r>
              <a:rPr lang="en-US" dirty="0"/>
              <a:t>Introduce </a:t>
            </a:r>
            <a:r>
              <a:rPr lang="en-US" dirty="0" smtClean="0"/>
              <a:t>yourself and your  </a:t>
            </a:r>
            <a:r>
              <a:rPr lang="en-US" dirty="0"/>
              <a:t>experiment</a:t>
            </a:r>
          </a:p>
          <a:p>
            <a:pPr marL="342900" indent="-342900">
              <a:buAutoNum type="arabicPeriod"/>
            </a:pPr>
            <a:r>
              <a:rPr lang="en-US" dirty="0"/>
              <a:t>Explain your procedure</a:t>
            </a:r>
          </a:p>
          <a:p>
            <a:pPr marL="342900" indent="-342900">
              <a:buAutoNum type="arabicPeriod"/>
            </a:pPr>
            <a:r>
              <a:rPr lang="en-US" dirty="0"/>
              <a:t>State your hypothesis</a:t>
            </a:r>
          </a:p>
          <a:p>
            <a:pPr marL="342900" indent="-342900">
              <a:buAutoNum type="arabicPeriod"/>
            </a:pPr>
            <a:r>
              <a:rPr lang="en-US" dirty="0"/>
              <a:t>Video the results</a:t>
            </a:r>
          </a:p>
          <a:p>
            <a:pPr marL="342900" indent="-342900">
              <a:buAutoNum type="arabicPeriod"/>
            </a:pPr>
            <a:r>
              <a:rPr lang="en-US" dirty="0"/>
              <a:t>Explain your observations</a:t>
            </a:r>
          </a:p>
          <a:p>
            <a:pPr marL="342900" indent="-342900">
              <a:buAutoNum type="arabicPeriod"/>
            </a:pPr>
            <a:r>
              <a:rPr lang="en-US" dirty="0"/>
              <a:t>State your conclusion</a:t>
            </a:r>
          </a:p>
          <a:p>
            <a:endParaRPr lang="en-US" dirty="0"/>
          </a:p>
        </p:txBody>
      </p:sp>
    </p:spTree>
    <p:extLst>
      <p:ext uri="{BB962C8B-B14F-4D97-AF65-F5344CB8AC3E}">
        <p14:creationId xmlns:p14="http://schemas.microsoft.com/office/powerpoint/2010/main" val="14351825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4">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753762" y="889686"/>
            <a:ext cx="6620723" cy="707886"/>
          </a:xfrm>
          <a:prstGeom prst="rect">
            <a:avLst/>
          </a:prstGeom>
          <a:noFill/>
        </p:spPr>
        <p:txBody>
          <a:bodyPr wrap="none" rtlCol="0">
            <a:spAutoFit/>
          </a:bodyPr>
          <a:lstStyle/>
          <a:p>
            <a:r>
              <a:rPr lang="en-US" sz="4000" dirty="0" smtClean="0">
                <a:solidFill>
                  <a:schemeClr val="bg1"/>
                </a:solidFill>
              </a:rPr>
              <a:t>Wind Discussion Questions</a:t>
            </a:r>
            <a:endParaRPr lang="en-US" sz="4000" dirty="0">
              <a:solidFill>
                <a:schemeClr val="bg1"/>
              </a:solidFill>
            </a:endParaRPr>
          </a:p>
        </p:txBody>
      </p:sp>
      <p:sp>
        <p:nvSpPr>
          <p:cNvPr id="3" name="TextBox 2"/>
          <p:cNvSpPr txBox="1"/>
          <p:nvPr/>
        </p:nvSpPr>
        <p:spPr>
          <a:xfrm>
            <a:off x="1013254" y="1940011"/>
            <a:ext cx="4968027" cy="1477328"/>
          </a:xfrm>
          <a:prstGeom prst="rect">
            <a:avLst/>
          </a:prstGeom>
          <a:noFill/>
        </p:spPr>
        <p:txBody>
          <a:bodyPr wrap="none" rtlCol="0">
            <a:spAutoFit/>
          </a:bodyPr>
          <a:lstStyle/>
          <a:p>
            <a:pPr marL="342900" indent="-342900">
              <a:buAutoNum type="arabicPeriod"/>
            </a:pPr>
            <a:r>
              <a:rPr lang="en-US" dirty="0" smtClean="0">
                <a:solidFill>
                  <a:schemeClr val="bg1"/>
                </a:solidFill>
              </a:rPr>
              <a:t>What is wind?</a:t>
            </a:r>
          </a:p>
          <a:p>
            <a:pPr marL="342900" indent="-342900">
              <a:buAutoNum type="arabicPeriod"/>
            </a:pPr>
            <a:r>
              <a:rPr lang="en-US" dirty="0" smtClean="0">
                <a:solidFill>
                  <a:schemeClr val="bg1"/>
                </a:solidFill>
              </a:rPr>
              <a:t>What are some things that cause wind?</a:t>
            </a:r>
          </a:p>
          <a:p>
            <a:pPr marL="342900" indent="-342900">
              <a:buAutoNum type="arabicPeriod"/>
            </a:pPr>
            <a:r>
              <a:rPr lang="en-US" dirty="0" smtClean="0">
                <a:solidFill>
                  <a:schemeClr val="bg1"/>
                </a:solidFill>
              </a:rPr>
              <a:t>How does wind affect us?</a:t>
            </a:r>
          </a:p>
          <a:p>
            <a:pPr marL="342900" indent="-342900">
              <a:buAutoNum type="arabicPeriod"/>
            </a:pPr>
            <a:r>
              <a:rPr lang="en-US" dirty="0" smtClean="0">
                <a:solidFill>
                  <a:schemeClr val="bg1"/>
                </a:solidFill>
              </a:rPr>
              <a:t>How does wind affect the weather?</a:t>
            </a:r>
          </a:p>
          <a:p>
            <a:pPr marL="342900" indent="-342900">
              <a:buAutoNum type="arabicPeriod"/>
            </a:pPr>
            <a:endParaRPr lang="en-US" dirty="0">
              <a:solidFill>
                <a:schemeClr val="bg1"/>
              </a:solidFill>
            </a:endParaRPr>
          </a:p>
        </p:txBody>
      </p:sp>
    </p:spTree>
    <p:extLst>
      <p:ext uri="{BB962C8B-B14F-4D97-AF65-F5344CB8AC3E}">
        <p14:creationId xmlns:p14="http://schemas.microsoft.com/office/powerpoint/2010/main" val="1065654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3">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741405" y="642551"/>
            <a:ext cx="1903085" cy="707886"/>
          </a:xfrm>
          <a:prstGeom prst="rect">
            <a:avLst/>
          </a:prstGeom>
          <a:noFill/>
        </p:spPr>
        <p:txBody>
          <a:bodyPr wrap="none" rtlCol="0">
            <a:spAutoFit/>
          </a:bodyPr>
          <a:lstStyle/>
          <a:p>
            <a:r>
              <a:rPr lang="en-US" sz="4000" dirty="0" smtClean="0">
                <a:solidFill>
                  <a:schemeClr val="bg1"/>
                </a:solidFill>
              </a:rPr>
              <a:t>Clouds</a:t>
            </a:r>
            <a:endParaRPr lang="en-US" sz="4000" dirty="0">
              <a:solidFill>
                <a:schemeClr val="bg1"/>
              </a:solidFill>
            </a:endParaRPr>
          </a:p>
        </p:txBody>
      </p:sp>
      <p:sp>
        <p:nvSpPr>
          <p:cNvPr id="4" name="TextBox 3"/>
          <p:cNvSpPr txBox="1"/>
          <p:nvPr/>
        </p:nvSpPr>
        <p:spPr>
          <a:xfrm>
            <a:off x="4911211" y="3111586"/>
            <a:ext cx="6116594" cy="1200329"/>
          </a:xfrm>
          <a:prstGeom prst="rect">
            <a:avLst/>
          </a:prstGeom>
          <a:noFill/>
        </p:spPr>
        <p:txBody>
          <a:bodyPr wrap="square" rtlCol="0">
            <a:spAutoFit/>
          </a:bodyPr>
          <a:lstStyle/>
          <a:p>
            <a:r>
              <a:rPr lang="en-US" sz="2400" dirty="0" smtClean="0">
                <a:solidFill>
                  <a:schemeClr val="bg1"/>
                </a:solidFill>
              </a:rPr>
              <a:t>A cloud is a </a:t>
            </a:r>
            <a:r>
              <a:rPr lang="en-US" sz="2400" dirty="0">
                <a:solidFill>
                  <a:schemeClr val="bg1"/>
                </a:solidFill>
              </a:rPr>
              <a:t>white or gray mass of very small drops of water or ice that float in the </a:t>
            </a:r>
            <a:r>
              <a:rPr lang="en-US" sz="2400" dirty="0" smtClean="0">
                <a:solidFill>
                  <a:schemeClr val="bg1"/>
                </a:solidFill>
              </a:rPr>
              <a:t>sky.</a:t>
            </a:r>
          </a:p>
        </p:txBody>
      </p:sp>
      <p:sp>
        <p:nvSpPr>
          <p:cNvPr id="5" name="TextBox 4"/>
          <p:cNvSpPr txBox="1"/>
          <p:nvPr/>
        </p:nvSpPr>
        <p:spPr>
          <a:xfrm>
            <a:off x="1607573" y="4557252"/>
            <a:ext cx="6607277" cy="1200329"/>
          </a:xfrm>
          <a:prstGeom prst="rect">
            <a:avLst/>
          </a:prstGeom>
          <a:noFill/>
        </p:spPr>
        <p:txBody>
          <a:bodyPr wrap="square" rtlCol="0">
            <a:spAutoFit/>
          </a:bodyPr>
          <a:lstStyle/>
          <a:p>
            <a:r>
              <a:rPr lang="en-US" sz="2400" dirty="0" smtClean="0"/>
              <a:t>Clouds come in many shapes and sizes and greatly affect what our weather will be like.</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0955" y="234759"/>
            <a:ext cx="4494512" cy="2231356"/>
          </a:xfrm>
          <a:prstGeom prst="rect">
            <a:avLst/>
          </a:prstGeom>
        </p:spPr>
      </p:pic>
    </p:spTree>
    <p:extLst>
      <p:ext uri="{BB962C8B-B14F-4D97-AF65-F5344CB8AC3E}">
        <p14:creationId xmlns:p14="http://schemas.microsoft.com/office/powerpoint/2010/main" val="14269040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3">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283110" y="1047135"/>
            <a:ext cx="5732660" cy="646331"/>
          </a:xfrm>
          <a:prstGeom prst="rect">
            <a:avLst/>
          </a:prstGeom>
          <a:noFill/>
        </p:spPr>
        <p:txBody>
          <a:bodyPr wrap="none" rtlCol="0">
            <a:spAutoFit/>
          </a:bodyPr>
          <a:lstStyle/>
          <a:p>
            <a:r>
              <a:rPr lang="en-US" dirty="0" smtClean="0">
                <a:solidFill>
                  <a:schemeClr val="bg1"/>
                </a:solidFill>
              </a:rPr>
              <a:t>Watch the video;</a:t>
            </a:r>
            <a:br>
              <a:rPr lang="en-US" dirty="0" smtClean="0">
                <a:solidFill>
                  <a:schemeClr val="bg1"/>
                </a:solidFill>
              </a:rPr>
            </a:br>
            <a:r>
              <a:rPr lang="en-US" dirty="0" smtClean="0">
                <a:solidFill>
                  <a:schemeClr val="bg1"/>
                </a:solidFill>
                <a:hlinkClick r:id="rId2"/>
              </a:rPr>
              <a:t>https://www.youtube.com/watch?v=0cKJr3-bJg4</a:t>
            </a:r>
            <a:endParaRPr lang="en-US"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035" y="2002094"/>
            <a:ext cx="7886700" cy="3873500"/>
          </a:xfrm>
          <a:prstGeom prst="rect">
            <a:avLst/>
          </a:prstGeom>
        </p:spPr>
      </p:pic>
    </p:spTree>
    <p:extLst>
      <p:ext uri="{BB962C8B-B14F-4D97-AF65-F5344CB8AC3E}">
        <p14:creationId xmlns:p14="http://schemas.microsoft.com/office/powerpoint/2010/main" val="17914472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3">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681316" y="560439"/>
            <a:ext cx="6537367" cy="707886"/>
          </a:xfrm>
          <a:prstGeom prst="rect">
            <a:avLst/>
          </a:prstGeom>
          <a:noFill/>
        </p:spPr>
        <p:txBody>
          <a:bodyPr wrap="none" rtlCol="0">
            <a:spAutoFit/>
          </a:bodyPr>
          <a:lstStyle/>
          <a:p>
            <a:r>
              <a:rPr lang="en-US" sz="4000" b="1" dirty="0" smtClean="0">
                <a:solidFill>
                  <a:schemeClr val="bg1"/>
                </a:solidFill>
              </a:rPr>
              <a:t>Learning with Technology</a:t>
            </a:r>
            <a:endParaRPr lang="en-US" sz="4000" b="1" dirty="0">
              <a:solidFill>
                <a:schemeClr val="bg1"/>
              </a:solidFill>
            </a:endParaRPr>
          </a:p>
        </p:txBody>
      </p:sp>
      <p:sp>
        <p:nvSpPr>
          <p:cNvPr id="3" name="TextBox 2"/>
          <p:cNvSpPr txBox="1"/>
          <p:nvPr/>
        </p:nvSpPr>
        <p:spPr>
          <a:xfrm>
            <a:off x="1283110" y="1538806"/>
            <a:ext cx="5424883" cy="369332"/>
          </a:xfrm>
          <a:prstGeom prst="rect">
            <a:avLst/>
          </a:prstGeom>
          <a:noFill/>
        </p:spPr>
        <p:txBody>
          <a:bodyPr wrap="none" rtlCol="0">
            <a:spAutoFit/>
          </a:bodyPr>
          <a:lstStyle/>
          <a:p>
            <a:r>
              <a:rPr lang="en-US" dirty="0" smtClean="0">
                <a:solidFill>
                  <a:schemeClr val="bg1"/>
                </a:solidFill>
              </a:rPr>
              <a:t>Using an iPad, go to the </a:t>
            </a:r>
            <a:r>
              <a:rPr lang="en-US" dirty="0" err="1" smtClean="0">
                <a:solidFill>
                  <a:schemeClr val="bg1"/>
                </a:solidFill>
              </a:rPr>
              <a:t>Tinybop</a:t>
            </a:r>
            <a:r>
              <a:rPr lang="en-US" dirty="0" smtClean="0">
                <a:solidFill>
                  <a:schemeClr val="bg1"/>
                </a:solidFill>
              </a:rPr>
              <a:t> Weather app.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087" y="1268325"/>
            <a:ext cx="1655772" cy="1648958"/>
          </a:xfrm>
          <a:prstGeom prst="rect">
            <a:avLst/>
          </a:prstGeom>
        </p:spPr>
      </p:pic>
      <p:sp>
        <p:nvSpPr>
          <p:cNvPr id="6" name="TextBox 5"/>
          <p:cNvSpPr txBox="1"/>
          <p:nvPr/>
        </p:nvSpPr>
        <p:spPr>
          <a:xfrm>
            <a:off x="450516" y="2175361"/>
            <a:ext cx="5230919" cy="3139321"/>
          </a:xfrm>
          <a:prstGeom prst="rect">
            <a:avLst/>
          </a:prstGeom>
          <a:noFill/>
        </p:spPr>
        <p:txBody>
          <a:bodyPr wrap="none" rtlCol="0">
            <a:spAutoFit/>
          </a:bodyPr>
          <a:lstStyle/>
          <a:p>
            <a:r>
              <a:rPr lang="en-US" dirty="0" smtClean="0">
                <a:solidFill>
                  <a:schemeClr val="bg1"/>
                </a:solidFill>
              </a:rPr>
              <a:t>Open the app and tap on your account.</a:t>
            </a:r>
          </a:p>
          <a:p>
            <a:endParaRPr lang="en-US" dirty="0">
              <a:solidFill>
                <a:schemeClr val="bg1"/>
              </a:solidFill>
            </a:endParaRPr>
          </a:p>
          <a:p>
            <a:r>
              <a:rPr lang="en-US" dirty="0" smtClean="0">
                <a:solidFill>
                  <a:schemeClr val="bg1"/>
                </a:solidFill>
              </a:rPr>
              <a:t>Tap on the key and tap on the cloud symbol.</a:t>
            </a:r>
          </a:p>
          <a:p>
            <a:endParaRPr lang="en-US" dirty="0">
              <a:solidFill>
                <a:schemeClr val="bg1"/>
              </a:solidFill>
            </a:endParaRPr>
          </a:p>
          <a:p>
            <a:r>
              <a:rPr lang="en-US" dirty="0" smtClean="0">
                <a:solidFill>
                  <a:schemeClr val="bg1"/>
                </a:solidFill>
              </a:rPr>
              <a:t>Make clouds by tapping and swiping at </a:t>
            </a:r>
          </a:p>
          <a:p>
            <a:r>
              <a:rPr lang="en-US" dirty="0" smtClean="0">
                <a:solidFill>
                  <a:schemeClr val="bg1"/>
                </a:solidFill>
              </a:rPr>
              <a:t>different altitudes. </a:t>
            </a:r>
          </a:p>
          <a:p>
            <a:endParaRPr lang="en-US" dirty="0">
              <a:solidFill>
                <a:schemeClr val="bg1"/>
              </a:solidFill>
            </a:endParaRPr>
          </a:p>
          <a:p>
            <a:r>
              <a:rPr lang="en-US" dirty="0" smtClean="0">
                <a:solidFill>
                  <a:schemeClr val="bg1"/>
                </a:solidFill>
              </a:rPr>
              <a:t>How are the clouds</a:t>
            </a:r>
          </a:p>
          <a:p>
            <a:r>
              <a:rPr lang="en-US" dirty="0" smtClean="0">
                <a:solidFill>
                  <a:schemeClr val="bg1"/>
                </a:solidFill>
              </a:rPr>
              <a:t>different?</a:t>
            </a:r>
          </a:p>
          <a:p>
            <a:endParaRPr lang="en-US" dirty="0" smtClean="0">
              <a:solidFill>
                <a:schemeClr val="bg1"/>
              </a:solidFill>
            </a:endParaRPr>
          </a:p>
          <a:p>
            <a:endParaRPr lang="en-US" dirty="0" smtClean="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435" y="2738289"/>
            <a:ext cx="1132320" cy="116467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6683" y="3993624"/>
            <a:ext cx="3691310" cy="2758602"/>
          </a:xfrm>
          <a:prstGeom prst="rect">
            <a:avLst/>
          </a:prstGeom>
        </p:spPr>
      </p:pic>
    </p:spTree>
    <p:extLst>
      <p:ext uri="{BB962C8B-B14F-4D97-AF65-F5344CB8AC3E}">
        <p14:creationId xmlns:p14="http://schemas.microsoft.com/office/powerpoint/2010/main" val="5868179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3">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752168" y="870155"/>
            <a:ext cx="3669594" cy="707886"/>
          </a:xfrm>
          <a:prstGeom prst="rect">
            <a:avLst/>
          </a:prstGeom>
          <a:noFill/>
        </p:spPr>
        <p:txBody>
          <a:bodyPr wrap="none" rtlCol="0">
            <a:spAutoFit/>
          </a:bodyPr>
          <a:lstStyle/>
          <a:p>
            <a:r>
              <a:rPr lang="en-US" sz="4000" dirty="0" smtClean="0">
                <a:solidFill>
                  <a:schemeClr val="bg1"/>
                </a:solidFill>
              </a:rPr>
              <a:t>Cloud Activity</a:t>
            </a:r>
            <a:endParaRPr lang="en-US" sz="4000" dirty="0">
              <a:solidFill>
                <a:schemeClr val="bg1"/>
              </a:solidFill>
            </a:endParaRPr>
          </a:p>
        </p:txBody>
      </p:sp>
      <p:sp>
        <p:nvSpPr>
          <p:cNvPr id="3" name="TextBox 2"/>
          <p:cNvSpPr txBox="1"/>
          <p:nvPr/>
        </p:nvSpPr>
        <p:spPr>
          <a:xfrm>
            <a:off x="516194" y="2521974"/>
            <a:ext cx="7049730" cy="1015663"/>
          </a:xfrm>
          <a:prstGeom prst="rect">
            <a:avLst/>
          </a:prstGeom>
          <a:noFill/>
        </p:spPr>
        <p:txBody>
          <a:bodyPr wrap="square" rtlCol="0">
            <a:spAutoFit/>
          </a:bodyPr>
          <a:lstStyle/>
          <a:p>
            <a:r>
              <a:rPr lang="en-US" sz="2000" dirty="0" smtClean="0">
                <a:solidFill>
                  <a:schemeClr val="bg1"/>
                </a:solidFill>
              </a:rPr>
              <a:t>On the Cloud Activity sheet, draw the different kinds of clouds that were mentioned in the video. Then write some important facts about each type of cloud. </a:t>
            </a:r>
            <a:endParaRPr lang="en-US" sz="2000"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2155" y="1519048"/>
            <a:ext cx="3993535" cy="5184061"/>
          </a:xfrm>
          <a:prstGeom prst="rect">
            <a:avLst/>
          </a:prstGeom>
        </p:spPr>
      </p:pic>
    </p:spTree>
    <p:extLst>
      <p:ext uri="{BB962C8B-B14F-4D97-AF65-F5344CB8AC3E}">
        <p14:creationId xmlns:p14="http://schemas.microsoft.com/office/powerpoint/2010/main" val="11601998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gs>
            <a:gs pos="100000">
              <a:schemeClr val="accent3">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973394" y="811161"/>
            <a:ext cx="6962162" cy="707886"/>
          </a:xfrm>
          <a:prstGeom prst="rect">
            <a:avLst/>
          </a:prstGeom>
          <a:noFill/>
        </p:spPr>
        <p:txBody>
          <a:bodyPr wrap="none" rtlCol="0">
            <a:spAutoFit/>
          </a:bodyPr>
          <a:lstStyle/>
          <a:p>
            <a:r>
              <a:rPr lang="en-US" sz="4000" b="1" dirty="0" smtClean="0">
                <a:solidFill>
                  <a:schemeClr val="bg1"/>
                </a:solidFill>
              </a:rPr>
              <a:t>Cloud Discussion Questions</a:t>
            </a:r>
            <a:endParaRPr lang="en-US" sz="4000" b="1" dirty="0">
              <a:solidFill>
                <a:schemeClr val="bg1"/>
              </a:solidFill>
            </a:endParaRPr>
          </a:p>
        </p:txBody>
      </p:sp>
      <p:sp>
        <p:nvSpPr>
          <p:cNvPr id="3" name="TextBox 2"/>
          <p:cNvSpPr txBox="1"/>
          <p:nvPr/>
        </p:nvSpPr>
        <p:spPr>
          <a:xfrm>
            <a:off x="1253613" y="2212258"/>
            <a:ext cx="8185355" cy="1323439"/>
          </a:xfrm>
          <a:prstGeom prst="rect">
            <a:avLst/>
          </a:prstGeom>
          <a:noFill/>
        </p:spPr>
        <p:txBody>
          <a:bodyPr wrap="square" rtlCol="0">
            <a:spAutoFit/>
          </a:bodyPr>
          <a:lstStyle/>
          <a:p>
            <a:pPr marL="457200" indent="-457200">
              <a:buAutoNum type="arabicPeriod"/>
            </a:pPr>
            <a:r>
              <a:rPr lang="en-US" sz="2000" dirty="0" smtClean="0">
                <a:solidFill>
                  <a:schemeClr val="bg1"/>
                </a:solidFill>
              </a:rPr>
              <a:t>What </a:t>
            </a:r>
            <a:r>
              <a:rPr lang="en-US" sz="2000" dirty="0">
                <a:solidFill>
                  <a:schemeClr val="bg1"/>
                </a:solidFill>
              </a:rPr>
              <a:t>happens to turn </a:t>
            </a:r>
            <a:r>
              <a:rPr lang="en-US" sz="2000" u="sng" dirty="0">
                <a:solidFill>
                  <a:schemeClr val="bg1"/>
                </a:solidFill>
                <a:hlinkClick r:id="rId2" tooltip="Water"/>
              </a:rPr>
              <a:t>water</a:t>
            </a:r>
            <a:r>
              <a:rPr lang="en-US" sz="2000" dirty="0">
                <a:solidFill>
                  <a:schemeClr val="bg1"/>
                </a:solidFill>
              </a:rPr>
              <a:t> vapor into a cloud</a:t>
            </a:r>
            <a:r>
              <a:rPr lang="en-US" sz="2000" dirty="0" smtClean="0">
                <a:solidFill>
                  <a:schemeClr val="bg1"/>
                </a:solidFill>
              </a:rPr>
              <a:t>?</a:t>
            </a:r>
          </a:p>
          <a:p>
            <a:pPr marL="457200" indent="-457200">
              <a:buAutoNum type="arabicPeriod"/>
            </a:pPr>
            <a:r>
              <a:rPr lang="en-US" sz="2000" dirty="0" smtClean="0">
                <a:solidFill>
                  <a:schemeClr val="bg1"/>
                </a:solidFill>
              </a:rPr>
              <a:t>Where does the water vapor come from that makes clouds? </a:t>
            </a:r>
          </a:p>
          <a:p>
            <a:pPr marL="457200" indent="-457200">
              <a:buAutoNum type="arabicPeriod"/>
            </a:pPr>
            <a:r>
              <a:rPr lang="en-US" sz="2000" dirty="0" smtClean="0">
                <a:solidFill>
                  <a:schemeClr val="bg1"/>
                </a:solidFill>
              </a:rPr>
              <a:t>What </a:t>
            </a:r>
            <a:r>
              <a:rPr lang="en-US" sz="2000" dirty="0">
                <a:solidFill>
                  <a:schemeClr val="bg1"/>
                </a:solidFill>
              </a:rPr>
              <a:t>effects do clouds have on </a:t>
            </a:r>
            <a:r>
              <a:rPr lang="en-US" sz="2000" dirty="0">
                <a:solidFill>
                  <a:schemeClr val="bg1"/>
                </a:solidFill>
                <a:hlinkClick r:id="rId3" tooltip="Temperature"/>
              </a:rPr>
              <a:t>temperature</a:t>
            </a:r>
            <a:r>
              <a:rPr lang="en-US" sz="2000" dirty="0">
                <a:solidFill>
                  <a:schemeClr val="bg1"/>
                </a:solidFill>
              </a:rPr>
              <a:t>? </a:t>
            </a:r>
            <a:endParaRPr lang="en-US" sz="2000" dirty="0" smtClean="0">
              <a:solidFill>
                <a:schemeClr val="bg1"/>
              </a:solidFill>
            </a:endParaRPr>
          </a:p>
          <a:p>
            <a:pPr marL="457200" indent="-457200">
              <a:buAutoNum type="arabicPeriod"/>
            </a:pPr>
            <a:r>
              <a:rPr lang="en-US" sz="2000" dirty="0" smtClean="0">
                <a:solidFill>
                  <a:schemeClr val="bg1"/>
                </a:solidFill>
              </a:rPr>
              <a:t>Compare </a:t>
            </a:r>
            <a:r>
              <a:rPr lang="en-US" sz="2000" dirty="0">
                <a:solidFill>
                  <a:schemeClr val="bg1"/>
                </a:solidFill>
              </a:rPr>
              <a:t>and contrast cirrus, stratus, and cumulus clouds</a:t>
            </a:r>
          </a:p>
        </p:txBody>
      </p:sp>
    </p:spTree>
    <p:extLst>
      <p:ext uri="{BB962C8B-B14F-4D97-AF65-F5344CB8AC3E}">
        <p14:creationId xmlns:p14="http://schemas.microsoft.com/office/powerpoint/2010/main" val="2943212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lumMod val="75000"/>
              </a:schemeClr>
            </a:gs>
            <a:gs pos="100000">
              <a:schemeClr val="bg2">
                <a:lumMod val="60000"/>
                <a:lumOff val="4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741405" y="556054"/>
            <a:ext cx="3310522" cy="707886"/>
          </a:xfrm>
          <a:prstGeom prst="rect">
            <a:avLst/>
          </a:prstGeom>
          <a:noFill/>
        </p:spPr>
        <p:txBody>
          <a:bodyPr wrap="none" rtlCol="0">
            <a:spAutoFit/>
          </a:bodyPr>
          <a:lstStyle/>
          <a:p>
            <a:r>
              <a:rPr lang="en-US" sz="4000" dirty="0" smtClean="0"/>
              <a:t>Precipitation</a:t>
            </a:r>
            <a:endParaRPr lang="en-US" sz="4000" dirty="0"/>
          </a:p>
        </p:txBody>
      </p:sp>
      <p:sp>
        <p:nvSpPr>
          <p:cNvPr id="3" name="TextBox 2"/>
          <p:cNvSpPr txBox="1"/>
          <p:nvPr/>
        </p:nvSpPr>
        <p:spPr>
          <a:xfrm>
            <a:off x="741406" y="3170903"/>
            <a:ext cx="8845046" cy="2523768"/>
          </a:xfrm>
          <a:prstGeom prst="rect">
            <a:avLst/>
          </a:prstGeom>
          <a:noFill/>
        </p:spPr>
        <p:txBody>
          <a:bodyPr wrap="square" rtlCol="0">
            <a:spAutoFit/>
          </a:bodyPr>
          <a:lstStyle/>
          <a:p>
            <a:r>
              <a:rPr lang="en-US" sz="2800" dirty="0"/>
              <a:t>Precipitation is water that falls from the clouds toward the </a:t>
            </a:r>
            <a:r>
              <a:rPr lang="en-US" sz="2800" dirty="0" smtClean="0"/>
              <a:t>ground.</a:t>
            </a:r>
          </a:p>
          <a:p>
            <a:endParaRPr lang="en-US" sz="2800" dirty="0"/>
          </a:p>
          <a:p>
            <a:r>
              <a:rPr lang="en-US" sz="2800" dirty="0" smtClean="0"/>
              <a:t>Types of precipitation include </a:t>
            </a:r>
            <a:r>
              <a:rPr lang="en-US" sz="2800" b="1" dirty="0" smtClean="0"/>
              <a:t>rain, sleet, hail and snow. </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7658" y="556054"/>
            <a:ext cx="4250489" cy="2364607"/>
          </a:xfrm>
          <a:prstGeom prst="rect">
            <a:avLst/>
          </a:prstGeom>
        </p:spPr>
      </p:pic>
    </p:spTree>
    <p:extLst>
      <p:ext uri="{BB962C8B-B14F-4D97-AF65-F5344CB8AC3E}">
        <p14:creationId xmlns:p14="http://schemas.microsoft.com/office/powerpoint/2010/main" val="15065519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lumMod val="75000"/>
              </a:schemeClr>
            </a:gs>
            <a:gs pos="100000">
              <a:schemeClr val="tx2">
                <a:lumMod val="75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939114" y="1054332"/>
            <a:ext cx="6109365" cy="369332"/>
          </a:xfrm>
          <a:prstGeom prst="rect">
            <a:avLst/>
          </a:prstGeom>
          <a:noFill/>
        </p:spPr>
        <p:txBody>
          <a:bodyPr wrap="none" rtlCol="0">
            <a:spAutoFit/>
          </a:bodyPr>
          <a:lstStyle/>
          <a:p>
            <a:r>
              <a:rPr lang="en-US" dirty="0" smtClean="0">
                <a:hlinkClick r:id="rId2"/>
              </a:rPr>
              <a:t>https://www.youtube.com/watch?v=z5G4NCwWUxY</a:t>
            </a:r>
            <a:endParaRPr lang="en-US" dirty="0"/>
          </a:p>
        </p:txBody>
      </p:sp>
      <p:sp>
        <p:nvSpPr>
          <p:cNvPr id="3" name="TextBox 2"/>
          <p:cNvSpPr txBox="1"/>
          <p:nvPr/>
        </p:nvSpPr>
        <p:spPr>
          <a:xfrm>
            <a:off x="939114" y="469557"/>
            <a:ext cx="3637534" cy="584775"/>
          </a:xfrm>
          <a:prstGeom prst="rect">
            <a:avLst/>
          </a:prstGeom>
          <a:noFill/>
        </p:spPr>
        <p:txBody>
          <a:bodyPr wrap="none" rtlCol="0">
            <a:spAutoFit/>
          </a:bodyPr>
          <a:lstStyle/>
          <a:p>
            <a:r>
              <a:rPr lang="en-US" sz="3200" dirty="0" smtClean="0"/>
              <a:t>Watch the video:</a:t>
            </a:r>
            <a:endParaRPr lang="en-US" sz="3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6214" y="1639107"/>
            <a:ext cx="9161837" cy="4679786"/>
          </a:xfrm>
          <a:prstGeom prst="rect">
            <a:avLst/>
          </a:prstGeom>
        </p:spPr>
      </p:pic>
    </p:spTree>
    <p:extLst>
      <p:ext uri="{BB962C8B-B14F-4D97-AF65-F5344CB8AC3E}">
        <p14:creationId xmlns:p14="http://schemas.microsoft.com/office/powerpoint/2010/main" val="19462508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lumMod val="75000"/>
              </a:schemeClr>
            </a:gs>
            <a:gs pos="100000">
              <a:schemeClr val="tx2">
                <a:lumMod val="75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681316" y="560439"/>
            <a:ext cx="6537367" cy="707886"/>
          </a:xfrm>
          <a:prstGeom prst="rect">
            <a:avLst/>
          </a:prstGeom>
          <a:noFill/>
        </p:spPr>
        <p:txBody>
          <a:bodyPr wrap="none" rtlCol="0">
            <a:spAutoFit/>
          </a:bodyPr>
          <a:lstStyle/>
          <a:p>
            <a:r>
              <a:rPr lang="en-US" sz="4000" b="1" dirty="0" smtClean="0">
                <a:solidFill>
                  <a:schemeClr val="bg1"/>
                </a:solidFill>
              </a:rPr>
              <a:t>Learning with Technology</a:t>
            </a:r>
            <a:endParaRPr lang="en-US" sz="4000" b="1" dirty="0">
              <a:solidFill>
                <a:schemeClr val="bg1"/>
              </a:solidFill>
            </a:endParaRPr>
          </a:p>
        </p:txBody>
      </p:sp>
      <p:sp>
        <p:nvSpPr>
          <p:cNvPr id="3" name="TextBox 2"/>
          <p:cNvSpPr txBox="1"/>
          <p:nvPr/>
        </p:nvSpPr>
        <p:spPr>
          <a:xfrm>
            <a:off x="1283110" y="1538806"/>
            <a:ext cx="5424883" cy="369332"/>
          </a:xfrm>
          <a:prstGeom prst="rect">
            <a:avLst/>
          </a:prstGeom>
          <a:noFill/>
        </p:spPr>
        <p:txBody>
          <a:bodyPr wrap="none" rtlCol="0">
            <a:spAutoFit/>
          </a:bodyPr>
          <a:lstStyle/>
          <a:p>
            <a:r>
              <a:rPr lang="en-US" dirty="0" smtClean="0">
                <a:solidFill>
                  <a:schemeClr val="bg1"/>
                </a:solidFill>
              </a:rPr>
              <a:t>Using an iPad, go to the </a:t>
            </a:r>
            <a:r>
              <a:rPr lang="en-US" dirty="0" err="1" smtClean="0">
                <a:solidFill>
                  <a:schemeClr val="bg1"/>
                </a:solidFill>
              </a:rPr>
              <a:t>Tinybop</a:t>
            </a:r>
            <a:r>
              <a:rPr lang="en-US" dirty="0" smtClean="0">
                <a:solidFill>
                  <a:schemeClr val="bg1"/>
                </a:solidFill>
              </a:rPr>
              <a:t> Weather app.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087" y="1268325"/>
            <a:ext cx="1655772" cy="164895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9803" y="3187764"/>
            <a:ext cx="6205384" cy="3363760"/>
          </a:xfrm>
          <a:prstGeom prst="rect">
            <a:avLst/>
          </a:prstGeom>
        </p:spPr>
      </p:pic>
      <p:sp>
        <p:nvSpPr>
          <p:cNvPr id="6" name="TextBox 5"/>
          <p:cNvSpPr txBox="1"/>
          <p:nvPr/>
        </p:nvSpPr>
        <p:spPr>
          <a:xfrm>
            <a:off x="450516" y="2175361"/>
            <a:ext cx="5448928" cy="1477328"/>
          </a:xfrm>
          <a:prstGeom prst="rect">
            <a:avLst/>
          </a:prstGeom>
          <a:noFill/>
        </p:spPr>
        <p:txBody>
          <a:bodyPr wrap="none" rtlCol="0">
            <a:spAutoFit/>
          </a:bodyPr>
          <a:lstStyle/>
          <a:p>
            <a:r>
              <a:rPr lang="en-US" dirty="0" smtClean="0"/>
              <a:t>Open the app and tap on your account.</a:t>
            </a:r>
          </a:p>
          <a:p>
            <a:endParaRPr lang="en-US" dirty="0" smtClean="0"/>
          </a:p>
          <a:p>
            <a:r>
              <a:rPr lang="en-US" dirty="0" smtClean="0"/>
              <a:t>On the home page of the app, tap to change</a:t>
            </a:r>
          </a:p>
          <a:p>
            <a:r>
              <a:rPr lang="en-US" dirty="0" smtClean="0"/>
              <a:t>humidity, move the sun, and change wind and</a:t>
            </a:r>
          </a:p>
          <a:p>
            <a:r>
              <a:rPr lang="en-US" dirty="0" smtClean="0"/>
              <a:t>observe what happens.  </a:t>
            </a:r>
          </a:p>
        </p:txBody>
      </p:sp>
    </p:spTree>
    <p:extLst>
      <p:ext uri="{BB962C8B-B14F-4D97-AF65-F5344CB8AC3E}">
        <p14:creationId xmlns:p14="http://schemas.microsoft.com/office/powerpoint/2010/main" val="13142340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tx1">
                <a:lumMod val="75000"/>
              </a:schemeClr>
            </a:gs>
            <a:gs pos="100000">
              <a:schemeClr val="tx2">
                <a:lumMod val="75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026694" y="559663"/>
            <a:ext cx="8488221" cy="707886"/>
          </a:xfrm>
          <a:prstGeom prst="rect">
            <a:avLst/>
          </a:prstGeom>
          <a:noFill/>
        </p:spPr>
        <p:txBody>
          <a:bodyPr wrap="none" rtlCol="0">
            <a:spAutoFit/>
          </a:bodyPr>
          <a:lstStyle/>
          <a:p>
            <a:r>
              <a:rPr lang="en-US" sz="4000" b="1" dirty="0" smtClean="0"/>
              <a:t>Precipitation Discussion Questions</a:t>
            </a:r>
            <a:endParaRPr lang="en-US" sz="4000" b="1" dirty="0"/>
          </a:p>
        </p:txBody>
      </p:sp>
      <p:sp>
        <p:nvSpPr>
          <p:cNvPr id="3" name="TextBox 2"/>
          <p:cNvSpPr txBox="1"/>
          <p:nvPr/>
        </p:nvSpPr>
        <p:spPr>
          <a:xfrm>
            <a:off x="1138989" y="1700463"/>
            <a:ext cx="9876422" cy="1846659"/>
          </a:xfrm>
          <a:prstGeom prst="rect">
            <a:avLst/>
          </a:prstGeom>
          <a:noFill/>
        </p:spPr>
        <p:txBody>
          <a:bodyPr wrap="none" rtlCol="0">
            <a:spAutoFit/>
          </a:bodyPr>
          <a:lstStyle/>
          <a:p>
            <a:pPr marL="342900" indent="-342900">
              <a:buAutoNum type="arabicPeriod"/>
            </a:pPr>
            <a:r>
              <a:rPr lang="en-US" sz="2400" dirty="0" smtClean="0"/>
              <a:t>Where does precipitation come from?</a:t>
            </a:r>
          </a:p>
          <a:p>
            <a:pPr marL="342900" indent="-342900">
              <a:buAutoNum type="arabicPeriod"/>
            </a:pPr>
            <a:r>
              <a:rPr lang="en-US" sz="2400" dirty="0" smtClean="0"/>
              <a:t>What causes precipitation to fall?</a:t>
            </a:r>
          </a:p>
          <a:p>
            <a:pPr marL="342900" indent="-342900">
              <a:buAutoNum type="arabicPeriod"/>
            </a:pPr>
            <a:r>
              <a:rPr lang="en-US" sz="2400" dirty="0" smtClean="0"/>
              <a:t>What causes snow rather than rain to fall?</a:t>
            </a:r>
          </a:p>
          <a:p>
            <a:pPr marL="342900" indent="-342900">
              <a:buAutoNum type="arabicPeriod"/>
            </a:pPr>
            <a:r>
              <a:rPr lang="en-US" sz="2400" dirty="0" smtClean="0"/>
              <a:t>Why do some tornados and hurricanes becomes so powerful? </a:t>
            </a:r>
          </a:p>
          <a:p>
            <a:endParaRPr lang="en-US" dirty="0"/>
          </a:p>
        </p:txBody>
      </p:sp>
    </p:spTree>
    <p:extLst>
      <p:ext uri="{BB962C8B-B14F-4D97-AF65-F5344CB8AC3E}">
        <p14:creationId xmlns:p14="http://schemas.microsoft.com/office/powerpoint/2010/main" val="9252959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rgbClr val="7030A0"/>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010653" y="641684"/>
            <a:ext cx="3070071" cy="707886"/>
          </a:xfrm>
          <a:prstGeom prst="rect">
            <a:avLst/>
          </a:prstGeom>
          <a:noFill/>
        </p:spPr>
        <p:txBody>
          <a:bodyPr wrap="none" rtlCol="0">
            <a:spAutoFit/>
          </a:bodyPr>
          <a:lstStyle/>
          <a:p>
            <a:r>
              <a:rPr lang="en-US" sz="4000" b="1" dirty="0" smtClean="0"/>
              <a:t>Assessment</a:t>
            </a:r>
          </a:p>
        </p:txBody>
      </p:sp>
      <p:sp>
        <p:nvSpPr>
          <p:cNvPr id="3" name="TextBox 2"/>
          <p:cNvSpPr txBox="1"/>
          <p:nvPr/>
        </p:nvSpPr>
        <p:spPr>
          <a:xfrm>
            <a:off x="274330" y="1349570"/>
            <a:ext cx="6293711" cy="1938992"/>
          </a:xfrm>
          <a:prstGeom prst="rect">
            <a:avLst/>
          </a:prstGeom>
          <a:noFill/>
        </p:spPr>
        <p:txBody>
          <a:bodyPr wrap="none" rtlCol="0">
            <a:spAutoFit/>
          </a:bodyPr>
          <a:lstStyle/>
          <a:p>
            <a:r>
              <a:rPr lang="en-US" sz="2400" dirty="0" smtClean="0"/>
              <a:t>Play the Weather matching game. </a:t>
            </a:r>
          </a:p>
          <a:p>
            <a:endParaRPr lang="en-US" sz="2400" dirty="0"/>
          </a:p>
          <a:p>
            <a:r>
              <a:rPr lang="en-US" sz="2400" dirty="0" smtClean="0"/>
              <a:t>Once you place your card and your</a:t>
            </a:r>
          </a:p>
          <a:p>
            <a:r>
              <a:rPr lang="en-US" sz="2400" dirty="0" smtClean="0"/>
              <a:t> partner agrees. Use a complete </a:t>
            </a:r>
          </a:p>
          <a:p>
            <a:r>
              <a:rPr lang="en-US" sz="2400" dirty="0" smtClean="0"/>
              <a:t>sentence to explain your understanding.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30" y="3483172"/>
            <a:ext cx="2436786" cy="31673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6841" y="256672"/>
            <a:ext cx="5550569" cy="4162927"/>
          </a:xfrm>
          <a:prstGeom prst="rect">
            <a:avLst/>
          </a:prstGeom>
        </p:spPr>
      </p:pic>
      <p:sp>
        <p:nvSpPr>
          <p:cNvPr id="6" name="TextBox 5"/>
          <p:cNvSpPr txBox="1"/>
          <p:nvPr/>
        </p:nvSpPr>
        <p:spPr>
          <a:xfrm>
            <a:off x="2941888" y="5050832"/>
            <a:ext cx="6721712" cy="830997"/>
          </a:xfrm>
          <a:prstGeom prst="rect">
            <a:avLst/>
          </a:prstGeom>
          <a:noFill/>
        </p:spPr>
        <p:txBody>
          <a:bodyPr wrap="none" rtlCol="0">
            <a:spAutoFit/>
          </a:bodyPr>
          <a:lstStyle/>
          <a:p>
            <a:r>
              <a:rPr lang="en-US" sz="2400" dirty="0" smtClean="0"/>
              <a:t>Draw and write about 4 weather ideas that </a:t>
            </a:r>
          </a:p>
          <a:p>
            <a:r>
              <a:rPr lang="en-US" sz="2400" dirty="0" smtClean="0"/>
              <a:t>you learned about.</a:t>
            </a:r>
            <a:endParaRPr lang="en-US" sz="2400" dirty="0"/>
          </a:p>
        </p:txBody>
      </p:sp>
    </p:spTree>
    <p:extLst>
      <p:ext uri="{BB962C8B-B14F-4D97-AF65-F5344CB8AC3E}">
        <p14:creationId xmlns:p14="http://schemas.microsoft.com/office/powerpoint/2010/main" val="10879000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rgbClr val="7030A0"/>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3818022" y="304801"/>
            <a:ext cx="3780202" cy="707886"/>
          </a:xfrm>
          <a:prstGeom prst="rect">
            <a:avLst/>
          </a:prstGeom>
          <a:noFill/>
        </p:spPr>
        <p:txBody>
          <a:bodyPr wrap="none" rtlCol="0">
            <a:spAutoFit/>
          </a:bodyPr>
          <a:lstStyle/>
          <a:p>
            <a:r>
              <a:rPr lang="en-US" sz="4000" b="1" dirty="0" smtClean="0"/>
              <a:t>Skills Checklist</a:t>
            </a:r>
            <a:endParaRPr lang="en-US" sz="40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300" y="1113294"/>
            <a:ext cx="7249026" cy="5501401"/>
          </a:xfrm>
          <a:prstGeom prst="rect">
            <a:avLst/>
          </a:prstGeom>
        </p:spPr>
      </p:pic>
    </p:spTree>
    <p:extLst>
      <p:ext uri="{BB962C8B-B14F-4D97-AF65-F5344CB8AC3E}">
        <p14:creationId xmlns:p14="http://schemas.microsoft.com/office/powerpoint/2010/main" val="5891063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2">
                <a:lumMod val="60000"/>
                <a:lumOff val="40000"/>
              </a:schemeClr>
            </a:gs>
            <a:gs pos="100000">
              <a:schemeClr val="accent2">
                <a:lumMod val="5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1796716" y="240635"/>
            <a:ext cx="2682145" cy="707886"/>
          </a:xfrm>
          <a:prstGeom prst="rect">
            <a:avLst/>
          </a:prstGeom>
          <a:noFill/>
        </p:spPr>
        <p:txBody>
          <a:bodyPr wrap="none" rtlCol="0">
            <a:spAutoFit/>
          </a:bodyPr>
          <a:lstStyle/>
          <a:p>
            <a:r>
              <a:rPr lang="en-US" sz="4000" b="1" dirty="0" err="1" smtClean="0"/>
              <a:t>Standrads</a:t>
            </a:r>
            <a:endParaRPr lang="en-US" sz="4000" b="1" dirty="0"/>
          </a:p>
        </p:txBody>
      </p:sp>
      <p:sp>
        <p:nvSpPr>
          <p:cNvPr id="3" name="TextBox 2"/>
          <p:cNvSpPr txBox="1"/>
          <p:nvPr/>
        </p:nvSpPr>
        <p:spPr>
          <a:xfrm>
            <a:off x="641684" y="948521"/>
            <a:ext cx="11277600" cy="5909310"/>
          </a:xfrm>
          <a:prstGeom prst="rect">
            <a:avLst/>
          </a:prstGeom>
          <a:noFill/>
        </p:spPr>
        <p:txBody>
          <a:bodyPr wrap="square" rtlCol="0">
            <a:spAutoFit/>
          </a:bodyPr>
          <a:lstStyle/>
          <a:p>
            <a:r>
              <a:rPr lang="en-US" b="1" dirty="0">
                <a:hlinkClick r:id="rId2"/>
              </a:rPr>
              <a:t>3-ESS2-1 Earth's Systems</a:t>
            </a:r>
            <a:endParaRPr lang="en-US" b="1" dirty="0"/>
          </a:p>
          <a:p>
            <a:r>
              <a:rPr lang="en-US" dirty="0"/>
              <a:t>Represent data in tables and graphical displays to describe typical weather conditions expected during a particular season.</a:t>
            </a:r>
          </a:p>
          <a:p>
            <a:r>
              <a:rPr lang="en-US" b="1" dirty="0">
                <a:hlinkClick r:id="rId3"/>
              </a:rPr>
              <a:t>4-PS3-2 Energy</a:t>
            </a:r>
            <a:endParaRPr lang="en-US" b="1" dirty="0"/>
          </a:p>
          <a:p>
            <a:r>
              <a:rPr lang="en-US" dirty="0"/>
              <a:t>Make observations to provide evidence that energy can be transferred from place to place by sound, light, heat, and electric currents.</a:t>
            </a:r>
          </a:p>
          <a:p>
            <a:r>
              <a:rPr lang="en-US" b="1" dirty="0">
                <a:hlinkClick r:id="rId4"/>
              </a:rPr>
              <a:t>5-PS1-1 Matter and Its Interactions</a:t>
            </a:r>
            <a:endParaRPr lang="en-US" b="1" dirty="0"/>
          </a:p>
          <a:p>
            <a:r>
              <a:rPr lang="en-US" dirty="0"/>
              <a:t>Develop a model to describe that matter is made of particles too small to be seen. </a:t>
            </a:r>
          </a:p>
          <a:p>
            <a:r>
              <a:rPr lang="en-US" b="1" u="sng" dirty="0" smtClean="0">
                <a:solidFill>
                  <a:schemeClr val="bg1"/>
                </a:solidFill>
              </a:rPr>
              <a:t>MA.5</a:t>
            </a:r>
          </a:p>
          <a:p>
            <a:r>
              <a:rPr lang="en-US" dirty="0" smtClean="0"/>
              <a:t>Represent and interpret data</a:t>
            </a:r>
          </a:p>
          <a:p>
            <a:r>
              <a:rPr lang="en-US" b="1" u="sng" dirty="0">
                <a:solidFill>
                  <a:schemeClr val="bg1"/>
                </a:solidFill>
              </a:rPr>
              <a:t>MA.3</a:t>
            </a:r>
            <a:r>
              <a:rPr lang="en-US" b="1" u="sng" dirty="0" smtClean="0">
                <a:solidFill>
                  <a:schemeClr val="bg1"/>
                </a:solidFill>
              </a:rPr>
              <a:t>.</a:t>
            </a:r>
          </a:p>
          <a:p>
            <a:r>
              <a:rPr lang="en-US" b="1" u="sng" dirty="0" smtClean="0">
                <a:solidFill>
                  <a:schemeClr val="bg1"/>
                </a:solidFill>
              </a:rPr>
              <a:t> </a:t>
            </a:r>
            <a:r>
              <a:rPr lang="en-US" dirty="0"/>
              <a:t>Solve problems involving measurement and estimation of intervals of time, </a:t>
            </a:r>
            <a:endParaRPr lang="en-US" dirty="0" smtClean="0"/>
          </a:p>
          <a:p>
            <a:r>
              <a:rPr lang="en-US" dirty="0" smtClean="0"/>
              <a:t>liquid </a:t>
            </a:r>
            <a:r>
              <a:rPr lang="en-US" dirty="0"/>
              <a:t>volumes, and masses of objects</a:t>
            </a:r>
            <a:r>
              <a:rPr lang="en-US" dirty="0" smtClean="0"/>
              <a:t>.</a:t>
            </a:r>
          </a:p>
          <a:p>
            <a:r>
              <a:rPr lang="en-US" b="1" u="sng" dirty="0">
                <a:solidFill>
                  <a:schemeClr val="bg1"/>
                </a:solidFill>
              </a:rPr>
              <a:t>LA.5.SL.5.1</a:t>
            </a:r>
            <a:r>
              <a:rPr lang="en-US" b="1" dirty="0"/>
              <a:t> </a:t>
            </a:r>
            <a:endParaRPr lang="en-US" b="1" dirty="0" smtClean="0"/>
          </a:p>
          <a:p>
            <a:r>
              <a:rPr lang="en-US" dirty="0" smtClean="0"/>
              <a:t>Engage </a:t>
            </a:r>
            <a:r>
              <a:rPr lang="en-US" dirty="0"/>
              <a:t>effectively in a range of collaborative discussions (one-on-one, in groups, and teacher-led) with diverse partners on grade 5 topics and texts, building on others’ ideas and expressing their own clearly</a:t>
            </a:r>
            <a:r>
              <a:rPr lang="en-US" dirty="0" smtClean="0"/>
              <a:t>.</a:t>
            </a:r>
          </a:p>
          <a:p>
            <a:r>
              <a:rPr lang="en-US" b="1" u="sng" dirty="0">
                <a:solidFill>
                  <a:schemeClr val="bg1"/>
                </a:solidFill>
              </a:rPr>
              <a:t>LA.5.RI.5.7</a:t>
            </a:r>
            <a:r>
              <a:rPr lang="en-US" b="1" dirty="0"/>
              <a:t> </a:t>
            </a:r>
            <a:endParaRPr lang="en-US" b="1" dirty="0" smtClean="0"/>
          </a:p>
          <a:p>
            <a:r>
              <a:rPr lang="en-US" dirty="0" smtClean="0"/>
              <a:t>Draw </a:t>
            </a:r>
            <a:r>
              <a:rPr lang="en-US" dirty="0"/>
              <a:t>on information from multiple print or digital sources, demonstrating the ability to locate an answer to a question quickly or to solve a problem efficiently.</a:t>
            </a:r>
            <a:endParaRPr lang="en-US" dirty="0" smtClean="0"/>
          </a:p>
          <a:p>
            <a:endParaRPr lang="en-US" dirty="0"/>
          </a:p>
        </p:txBody>
      </p:sp>
      <p:sp>
        <p:nvSpPr>
          <p:cNvPr id="15" name="AutoShape 12" descr="avigate Into This GradeLevelStandard"/>
          <p:cNvSpPr>
            <a:spLocks noChangeAspect="1" noChangeArrowheads="1"/>
          </p:cNvSpPr>
          <p:nvPr/>
        </p:nvSpPr>
        <p:spPr bwMode="auto">
          <a:xfrm>
            <a:off x="0" y="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998642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10000">
              <a:srgbClr val="FFFF00"/>
            </a:gs>
            <a:gs pos="100000">
              <a:srgbClr val="FFC000"/>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363071" y="349624"/>
            <a:ext cx="11618258" cy="830997"/>
          </a:xfrm>
          <a:prstGeom prst="rect">
            <a:avLst/>
          </a:prstGeom>
          <a:noFill/>
        </p:spPr>
        <p:txBody>
          <a:bodyPr wrap="square" rtlCol="0">
            <a:spAutoFit/>
          </a:bodyPr>
          <a:lstStyle/>
          <a:p>
            <a:pPr algn="ctr"/>
            <a:r>
              <a:rPr lang="en-US" sz="4800" dirty="0" smtClean="0">
                <a:solidFill>
                  <a:schemeClr val="bg1"/>
                </a:solidFill>
              </a:rPr>
              <a:t>Resources</a:t>
            </a:r>
            <a:endParaRPr lang="en-US" sz="4800" dirty="0">
              <a:solidFill>
                <a:schemeClr val="bg1"/>
              </a:solidFill>
            </a:endParaRPr>
          </a:p>
        </p:txBody>
      </p:sp>
      <p:sp>
        <p:nvSpPr>
          <p:cNvPr id="3" name="TextBox 2"/>
          <p:cNvSpPr txBox="1"/>
          <p:nvPr/>
        </p:nvSpPr>
        <p:spPr>
          <a:xfrm>
            <a:off x="363071" y="1344706"/>
            <a:ext cx="11618258" cy="5078313"/>
          </a:xfrm>
          <a:prstGeom prst="rect">
            <a:avLst/>
          </a:prstGeom>
          <a:noFill/>
        </p:spPr>
        <p:txBody>
          <a:bodyPr wrap="square" rtlCol="0">
            <a:spAutoFit/>
          </a:bodyPr>
          <a:lstStyle/>
          <a:p>
            <a:pPr marL="342900" indent="-342900">
              <a:buAutoNum type="arabicPeriod"/>
            </a:pPr>
            <a:r>
              <a:rPr lang="en-US" dirty="0" smtClean="0">
                <a:solidFill>
                  <a:schemeClr val="bg1"/>
                </a:solidFill>
              </a:rPr>
              <a:t>Cambridge Dictionary</a:t>
            </a:r>
          </a:p>
          <a:p>
            <a:pPr marL="342900" indent="-342900">
              <a:buAutoNum type="arabicPeriod"/>
            </a:pPr>
            <a:r>
              <a:rPr lang="en-US" dirty="0" err="1" smtClean="0">
                <a:solidFill>
                  <a:schemeClr val="bg1"/>
                </a:solidFill>
              </a:rPr>
              <a:t>Youtube</a:t>
            </a:r>
            <a:r>
              <a:rPr lang="en-US" dirty="0" smtClean="0">
                <a:solidFill>
                  <a:schemeClr val="bg1"/>
                </a:solidFill>
              </a:rPr>
              <a:t> – Weather and Climate - Sriddle8119 </a:t>
            </a:r>
          </a:p>
          <a:p>
            <a:pPr marL="342900" indent="-342900">
              <a:buAutoNum type="arabicPeriod"/>
            </a:pPr>
            <a:r>
              <a:rPr lang="en-US" dirty="0" err="1" smtClean="0">
                <a:solidFill>
                  <a:schemeClr val="bg1"/>
                </a:solidFill>
              </a:rPr>
              <a:t>Nationalgeographic.org</a:t>
            </a:r>
            <a:endParaRPr lang="en-US" dirty="0">
              <a:solidFill>
                <a:schemeClr val="bg1"/>
              </a:solidFill>
            </a:endParaRPr>
          </a:p>
          <a:p>
            <a:pPr marL="342900" indent="-342900">
              <a:buAutoNum type="arabicPeriod"/>
            </a:pPr>
            <a:r>
              <a:rPr lang="en-US" dirty="0" err="1" smtClean="0">
                <a:solidFill>
                  <a:schemeClr val="bg1"/>
                </a:solidFill>
              </a:rPr>
              <a:t>Tinybop</a:t>
            </a:r>
            <a:r>
              <a:rPr lang="en-US" dirty="0" smtClean="0">
                <a:solidFill>
                  <a:schemeClr val="bg1"/>
                </a:solidFill>
              </a:rPr>
              <a:t> app – </a:t>
            </a:r>
            <a:r>
              <a:rPr lang="en-US" dirty="0" err="1" smtClean="0">
                <a:solidFill>
                  <a:schemeClr val="bg1"/>
                </a:solidFill>
              </a:rPr>
              <a:t>Tinybop</a:t>
            </a:r>
            <a:r>
              <a:rPr lang="en-US" dirty="0" smtClean="0">
                <a:solidFill>
                  <a:schemeClr val="bg1"/>
                </a:solidFill>
              </a:rPr>
              <a:t> Inc.</a:t>
            </a:r>
          </a:p>
          <a:p>
            <a:pPr marL="342900" indent="-342900">
              <a:buAutoNum type="arabicPeriod"/>
            </a:pPr>
            <a:r>
              <a:rPr lang="en-US" dirty="0" err="1" smtClean="0">
                <a:solidFill>
                  <a:schemeClr val="bg1"/>
                </a:solidFill>
              </a:rPr>
              <a:t>Flipgrid</a:t>
            </a:r>
            <a:r>
              <a:rPr lang="en-US" dirty="0" smtClean="0">
                <a:solidFill>
                  <a:schemeClr val="bg1"/>
                </a:solidFill>
              </a:rPr>
              <a:t> app – </a:t>
            </a:r>
            <a:r>
              <a:rPr lang="en-US" dirty="0" err="1" smtClean="0">
                <a:solidFill>
                  <a:schemeClr val="bg1"/>
                </a:solidFill>
              </a:rPr>
              <a:t>Flipgrid</a:t>
            </a:r>
            <a:r>
              <a:rPr lang="en-US" dirty="0" smtClean="0">
                <a:solidFill>
                  <a:schemeClr val="bg1"/>
                </a:solidFill>
              </a:rPr>
              <a:t> Inc.</a:t>
            </a:r>
          </a:p>
          <a:p>
            <a:pPr marL="342900" indent="-342900">
              <a:buAutoNum type="arabicPeriod"/>
            </a:pPr>
            <a:r>
              <a:rPr lang="en-US" dirty="0" smtClean="0">
                <a:solidFill>
                  <a:schemeClr val="bg1"/>
                </a:solidFill>
              </a:rPr>
              <a:t>Bill Nye – Air Pressure</a:t>
            </a:r>
          </a:p>
          <a:p>
            <a:pPr marL="342900" indent="-342900">
              <a:buAutoNum type="arabicPeriod"/>
            </a:pPr>
            <a:r>
              <a:rPr lang="en-US" dirty="0" smtClean="0">
                <a:solidFill>
                  <a:schemeClr val="bg1"/>
                </a:solidFill>
              </a:rPr>
              <a:t>Ted Ed - Dan </a:t>
            </a:r>
            <a:r>
              <a:rPr lang="en-US" dirty="0" err="1" smtClean="0">
                <a:solidFill>
                  <a:schemeClr val="bg1"/>
                </a:solidFill>
              </a:rPr>
              <a:t>Quin</a:t>
            </a:r>
            <a:r>
              <a:rPr lang="en-US" dirty="0" smtClean="0">
                <a:solidFill>
                  <a:schemeClr val="bg1"/>
                </a:solidFill>
              </a:rPr>
              <a:t> - How Heavy is Air?</a:t>
            </a:r>
          </a:p>
          <a:p>
            <a:pPr marL="342900" indent="-342900">
              <a:buAutoNum type="arabicPeriod"/>
            </a:pPr>
            <a:r>
              <a:rPr lang="en-US" dirty="0" smtClean="0">
                <a:solidFill>
                  <a:schemeClr val="bg1"/>
                </a:solidFill>
              </a:rPr>
              <a:t>Climate and Water </a:t>
            </a:r>
            <a:r>
              <a:rPr lang="en-US" dirty="0" err="1" smtClean="0">
                <a:solidFill>
                  <a:schemeClr val="bg1"/>
                </a:solidFill>
              </a:rPr>
              <a:t>Consortioum</a:t>
            </a:r>
            <a:r>
              <a:rPr lang="en-US" dirty="0" smtClean="0">
                <a:solidFill>
                  <a:schemeClr val="bg1"/>
                </a:solidFill>
              </a:rPr>
              <a:t> </a:t>
            </a:r>
            <a:r>
              <a:rPr lang="en-US" dirty="0">
                <a:solidFill>
                  <a:schemeClr val="bg1"/>
                </a:solidFill>
              </a:rPr>
              <a:t>– New Mexico Tech - </a:t>
            </a:r>
            <a:r>
              <a:rPr lang="en-US" dirty="0" err="1" smtClean="0">
                <a:solidFill>
                  <a:schemeClr val="bg1"/>
                </a:solidFill>
              </a:rPr>
              <a:t>cwc.nmt.edu</a:t>
            </a:r>
            <a:endParaRPr lang="en-US" dirty="0" smtClean="0">
              <a:solidFill>
                <a:schemeClr val="bg1"/>
              </a:solidFill>
            </a:endParaRPr>
          </a:p>
          <a:p>
            <a:pPr marL="342900" indent="-342900">
              <a:buAutoNum type="arabicPeriod"/>
            </a:pPr>
            <a:r>
              <a:rPr lang="en-US" dirty="0" err="1" smtClean="0">
                <a:solidFill>
                  <a:schemeClr val="bg1"/>
                </a:solidFill>
              </a:rPr>
              <a:t>Youtube</a:t>
            </a:r>
            <a:r>
              <a:rPr lang="en-US" dirty="0" smtClean="0">
                <a:solidFill>
                  <a:schemeClr val="bg1"/>
                </a:solidFill>
              </a:rPr>
              <a:t> - Bill Nye the Science Guy on Wind</a:t>
            </a:r>
          </a:p>
          <a:p>
            <a:pPr marL="342900" indent="-342900">
              <a:buAutoNum type="arabicPeriod"/>
            </a:pPr>
            <a:r>
              <a:rPr lang="en-US" dirty="0" err="1" smtClean="0">
                <a:solidFill>
                  <a:schemeClr val="bg1"/>
                </a:solidFill>
              </a:rPr>
              <a:t>Youtube</a:t>
            </a:r>
            <a:r>
              <a:rPr lang="en-US" dirty="0" smtClean="0">
                <a:solidFill>
                  <a:schemeClr val="bg1"/>
                </a:solidFill>
              </a:rPr>
              <a:t> – Cartoons for Kids – All About Clouds</a:t>
            </a:r>
          </a:p>
          <a:p>
            <a:pPr marL="342900" indent="-342900">
              <a:buAutoNum type="arabicPeriod"/>
            </a:pPr>
            <a:r>
              <a:rPr lang="en-US" dirty="0" err="1" smtClean="0">
                <a:solidFill>
                  <a:schemeClr val="bg1"/>
                </a:solidFill>
              </a:rPr>
              <a:t>Youtube</a:t>
            </a:r>
            <a:r>
              <a:rPr lang="en-US" dirty="0" smtClean="0">
                <a:solidFill>
                  <a:schemeClr val="bg1"/>
                </a:solidFill>
              </a:rPr>
              <a:t> – Crash Course for Kids – The Great Aqua Adventure Crash Course #</a:t>
            </a:r>
            <a:r>
              <a:rPr lang="en-US" dirty="0" smtClean="0">
                <a:solidFill>
                  <a:schemeClr val="bg1"/>
                </a:solidFill>
              </a:rPr>
              <a:t>24.1</a:t>
            </a:r>
          </a:p>
          <a:p>
            <a:pPr marL="342900" indent="-342900">
              <a:buAutoNum type="arabicPeriod"/>
            </a:pPr>
            <a:r>
              <a:rPr lang="en-US" dirty="0" smtClean="0">
                <a:solidFill>
                  <a:schemeClr val="bg1"/>
                </a:solidFill>
              </a:rPr>
              <a:t>Common Core Math and Language Arts Standards</a:t>
            </a:r>
          </a:p>
          <a:p>
            <a:pPr marL="342900" indent="-342900">
              <a:buAutoNum type="arabicPeriod"/>
            </a:pPr>
            <a:r>
              <a:rPr lang="en-US" dirty="0" smtClean="0">
                <a:solidFill>
                  <a:schemeClr val="bg1"/>
                </a:solidFill>
              </a:rPr>
              <a:t>Next Generation Science </a:t>
            </a:r>
            <a:r>
              <a:rPr lang="en-US" dirty="0" err="1" smtClean="0">
                <a:solidFill>
                  <a:schemeClr val="bg1"/>
                </a:solidFill>
              </a:rPr>
              <a:t>Standrads</a:t>
            </a:r>
            <a:endParaRPr lang="en-US" dirty="0" smtClean="0">
              <a:solidFill>
                <a:schemeClr val="bg1"/>
              </a:solidFill>
            </a:endParaRPr>
          </a:p>
          <a:p>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smtClean="0"/>
          </a:p>
          <a:p>
            <a:pPr marL="342900" indent="-342900">
              <a:buAutoNum type="arabicPeriod"/>
            </a:pPr>
            <a:endParaRPr lang="en-US" dirty="0"/>
          </a:p>
        </p:txBody>
      </p:sp>
    </p:spTree>
    <p:extLst>
      <p:ext uri="{BB962C8B-B14F-4D97-AF65-F5344CB8AC3E}">
        <p14:creationId xmlns:p14="http://schemas.microsoft.com/office/powerpoint/2010/main" val="1907322356"/>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4678</TotalTime>
  <Words>2322</Words>
  <Application>Microsoft Macintosh PowerPoint</Application>
  <PresentationFormat>Widescreen</PresentationFormat>
  <Paragraphs>331</Paragraphs>
  <Slides>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Century Gothic</vt:lpstr>
      <vt:lpstr>Wingdings 3</vt:lpstr>
      <vt:lpstr>Arial</vt:lpstr>
      <vt:lpstr>Slice</vt:lpstr>
      <vt:lpstr>Weather</vt:lpstr>
      <vt:lpstr>Weather: the conditions in the air above the earth such as wind, rain or temperature especially at a particular time over a particular area.1 </vt:lpstr>
      <vt:lpstr>PowerPoint Presentation</vt:lpstr>
      <vt:lpstr>PowerPoint Presentation</vt:lpstr>
      <vt:lpstr>Before we begin, let’s see what we already know about weather.  </vt:lpstr>
      <vt:lpstr>PowerPoint Presentation</vt:lpstr>
      <vt:lpstr>PowerPoint Presentation</vt:lpstr>
      <vt:lpstr>Temperature     Temperature Is a measurement of heat.    Heat is a form of energy that a substance has because of the movement of it’s atoms or molecules.  We measure temperature with a thermometer.</vt:lpstr>
      <vt:lpstr>PowerPoint Presentation</vt:lpstr>
      <vt:lpstr> Everyone stand  close together and move slowly.</vt:lpstr>
      <vt:lpstr>PowerPoint Presentation</vt:lpstr>
      <vt:lpstr>Heat Activity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dc:title>
  <dc:creator>Microsoft Office User</dc:creator>
  <cp:lastModifiedBy>Microsoft Office User</cp:lastModifiedBy>
  <cp:revision>63</cp:revision>
  <dcterms:created xsi:type="dcterms:W3CDTF">2018-07-02T23:00:18Z</dcterms:created>
  <dcterms:modified xsi:type="dcterms:W3CDTF">2018-07-08T16:29:55Z</dcterms:modified>
</cp:coreProperties>
</file>